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92" r:id="rId6"/>
    <p:sldMasterId id="2147483704" r:id="rId7"/>
  </p:sldMasterIdLst>
  <p:notesMasterIdLst>
    <p:notesMasterId r:id="rId50"/>
  </p:notesMasterIdLst>
  <p:sldIdLst>
    <p:sldId id="3158" r:id="rId8"/>
    <p:sldId id="3159" r:id="rId9"/>
    <p:sldId id="3160" r:id="rId10"/>
    <p:sldId id="258" r:id="rId11"/>
    <p:sldId id="3161" r:id="rId12"/>
    <p:sldId id="268" r:id="rId13"/>
    <p:sldId id="3162" r:id="rId14"/>
    <p:sldId id="3163" r:id="rId15"/>
    <p:sldId id="3164" r:id="rId16"/>
    <p:sldId id="3165" r:id="rId17"/>
    <p:sldId id="264" r:id="rId18"/>
    <p:sldId id="265" r:id="rId19"/>
    <p:sldId id="266" r:id="rId20"/>
    <p:sldId id="267" r:id="rId21"/>
    <p:sldId id="256" r:id="rId22"/>
    <p:sldId id="257" r:id="rId23"/>
    <p:sldId id="259" r:id="rId24"/>
    <p:sldId id="261" r:id="rId25"/>
    <p:sldId id="260" r:id="rId26"/>
    <p:sldId id="262" r:id="rId27"/>
    <p:sldId id="263" r:id="rId28"/>
    <p:sldId id="3166" r:id="rId29"/>
    <p:sldId id="3167" r:id="rId30"/>
    <p:sldId id="3168" r:id="rId31"/>
    <p:sldId id="3169" r:id="rId32"/>
    <p:sldId id="3170" r:id="rId33"/>
    <p:sldId id="3171" r:id="rId34"/>
    <p:sldId id="3172" r:id="rId35"/>
    <p:sldId id="3173" r:id="rId36"/>
    <p:sldId id="3174" r:id="rId37"/>
    <p:sldId id="3175" r:id="rId38"/>
    <p:sldId id="3176" r:id="rId39"/>
    <p:sldId id="3177" r:id="rId40"/>
    <p:sldId id="3178" r:id="rId41"/>
    <p:sldId id="269" r:id="rId42"/>
    <p:sldId id="270" r:id="rId43"/>
    <p:sldId id="271" r:id="rId44"/>
    <p:sldId id="272" r:id="rId45"/>
    <p:sldId id="273" r:id="rId46"/>
    <p:sldId id="274" r:id="rId47"/>
    <p:sldId id="275"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7"/>
    <a:srgbClr val="FFFF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89695" autoAdjust="0"/>
  </p:normalViewPr>
  <p:slideViewPr>
    <p:cSldViewPr snapToGrid="0" snapToObjects="1">
      <p:cViewPr varScale="1">
        <p:scale>
          <a:sx n="83" d="100"/>
          <a:sy n="83" d="100"/>
        </p:scale>
        <p:origin x="3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4EC37-C421-4CA5-8307-30E5F06295F2}"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FBCF5-E7D6-422B-945C-4E200082D378}" type="slidenum">
              <a:rPr lang="en-US" smtClean="0"/>
              <a:t>‹#›</a:t>
            </a:fld>
            <a:endParaRPr lang="en-US"/>
          </a:p>
        </p:txBody>
      </p:sp>
    </p:spTree>
    <p:extLst>
      <p:ext uri="{BB962C8B-B14F-4D97-AF65-F5344CB8AC3E}">
        <p14:creationId xmlns:p14="http://schemas.microsoft.com/office/powerpoint/2010/main" val="214873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277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0329D1E-4422-994E-8A7E-3E5995C7637F}" type="datetimeFigureOut">
              <a:rPr lang="en-US" smtClean="0"/>
              <a:t>1/30/2023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1C3B3B7-95ED-D64D-9BA4-7140B3AE711F}"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13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C3B3B7-95ED-D64D-9BA4-7140B3AE711F}" type="slidenum">
              <a:rPr lang="en-US" smtClean="0"/>
              <a:t>‹#›</a:t>
            </a:fld>
            <a:endParaRPr lang="en-US" dirty="0"/>
          </a:p>
        </p:txBody>
      </p:sp>
    </p:spTree>
    <p:extLst>
      <p:ext uri="{BB962C8B-B14F-4D97-AF65-F5344CB8AC3E}">
        <p14:creationId xmlns:p14="http://schemas.microsoft.com/office/powerpoint/2010/main" val="103836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C3B3B7-95ED-D64D-9BA4-7140B3AE711F}" type="slidenum">
              <a:rPr lang="en-US" smtClean="0"/>
              <a:t>‹#›</a:t>
            </a:fld>
            <a:endParaRPr lang="en-US" dirty="0"/>
          </a:p>
        </p:txBody>
      </p:sp>
    </p:spTree>
    <p:extLst>
      <p:ext uri="{BB962C8B-B14F-4D97-AF65-F5344CB8AC3E}">
        <p14:creationId xmlns:p14="http://schemas.microsoft.com/office/powerpoint/2010/main" val="287634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1288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20145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98748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64349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3610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63258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9589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335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C3B3B7-95ED-D64D-9BA4-7140B3AE711F}" type="slidenum">
              <a:rPr lang="en-US" smtClean="0"/>
              <a:t>‹#›</a:t>
            </a:fld>
            <a:endParaRPr lang="en-US" dirty="0"/>
          </a:p>
        </p:txBody>
      </p:sp>
    </p:spTree>
    <p:extLst>
      <p:ext uri="{BB962C8B-B14F-4D97-AF65-F5344CB8AC3E}">
        <p14:creationId xmlns:p14="http://schemas.microsoft.com/office/powerpoint/2010/main" val="902579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124177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4790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100976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582784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098183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493086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267883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708781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119293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Arial" panose="020B0604020202020204" pitchFamily="34" charset="0"/>
              </a:rPr>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02313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C3B3B7-95ED-D64D-9BA4-7140B3AE711F}"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78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624248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5EE0-B47B-C543-8E0C-AE47390B5C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DA5FE3-D872-3A4E-8A3E-405A3DFA6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C86AB0-6709-6940-89C4-2725BD1141A1}"/>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5" name="Footer Placeholder 4">
            <a:extLst>
              <a:ext uri="{FF2B5EF4-FFF2-40B4-BE49-F238E27FC236}">
                <a16:creationId xmlns:a16="http://schemas.microsoft.com/office/drawing/2014/main" id="{6B1FAE69-333D-FF48-BD08-FDF218853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64FF5-B643-8144-89EB-436A4539B183}"/>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491063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1C12-25AE-FA43-8F9E-284367E47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FFD07-AFC6-5D45-8672-7C031208B4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37B6A-0B1F-F44C-8F75-7D3060F95382}"/>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5" name="Footer Placeholder 4">
            <a:extLst>
              <a:ext uri="{FF2B5EF4-FFF2-40B4-BE49-F238E27FC236}">
                <a16:creationId xmlns:a16="http://schemas.microsoft.com/office/drawing/2014/main" id="{FE181BC1-7FE4-004F-A280-32E71EF78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3B4F7-D91B-3743-A4D0-89825F15DE79}"/>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2973299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847F-9380-9F4E-A0C8-922ADAFAA0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FABF8-8A2D-C84B-9D12-8ABFFD0FC3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A866F0-41FF-304A-B4CC-795518D5658B}"/>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5" name="Footer Placeholder 4">
            <a:extLst>
              <a:ext uri="{FF2B5EF4-FFF2-40B4-BE49-F238E27FC236}">
                <a16:creationId xmlns:a16="http://schemas.microsoft.com/office/drawing/2014/main" id="{C1D62065-5D26-0046-AB76-E026D813A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4A3E6-4176-7C4B-AEF2-BE16A5D4E62D}"/>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3213498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A311-8B09-D04E-8CAC-6BE1C069C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0D9C9-9C97-2B45-BDF3-24BBB8FD74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6031AA-5C9B-AF44-B10B-6DFB1F4650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0D0A0-14D2-D04D-B3DD-E1F8F8E90A0D}"/>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6" name="Footer Placeholder 5">
            <a:extLst>
              <a:ext uri="{FF2B5EF4-FFF2-40B4-BE49-F238E27FC236}">
                <a16:creationId xmlns:a16="http://schemas.microsoft.com/office/drawing/2014/main" id="{4960F71F-7D71-4F46-A137-2DE673B72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BBC8C-E9E9-8D41-94B1-20EC1CC898BA}"/>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810277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09E5-CA67-F944-809F-80F018310B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FCB733-2CD2-334E-8F95-073D5C6FB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C272B9-5FF3-F047-9276-1CF0A4AC5D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D6B48B-DBAD-DE49-9774-657B114F1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540911-4A6B-3B41-92D2-9ED2505EC1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C7C2E-E205-E44D-ACCF-4B4AA21F9412}"/>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8" name="Footer Placeholder 7">
            <a:extLst>
              <a:ext uri="{FF2B5EF4-FFF2-40B4-BE49-F238E27FC236}">
                <a16:creationId xmlns:a16="http://schemas.microsoft.com/office/drawing/2014/main" id="{C93C4B73-9518-CC4D-8C1F-19F762BD0F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83A873-DC82-ED48-B1FF-4DEBAAF7D6E2}"/>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487366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127D-0632-B84F-9245-6516896D4E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A1412-48BD-154E-8C7C-D2846F44C647}"/>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4" name="Footer Placeholder 3">
            <a:extLst>
              <a:ext uri="{FF2B5EF4-FFF2-40B4-BE49-F238E27FC236}">
                <a16:creationId xmlns:a16="http://schemas.microsoft.com/office/drawing/2014/main" id="{FF83AA53-7E7F-1047-9C9B-D37FE40F31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E1FC4C-6D7F-A54B-AE7B-D123D21D3A28}"/>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3959237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A89C9-69CF-2842-A5B8-C9FF1441AF02}"/>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3" name="Footer Placeholder 2">
            <a:extLst>
              <a:ext uri="{FF2B5EF4-FFF2-40B4-BE49-F238E27FC236}">
                <a16:creationId xmlns:a16="http://schemas.microsoft.com/office/drawing/2014/main" id="{A97D294A-9DC7-5D41-9F0E-ADE0AC1685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BA95C-9676-314E-8B95-4EA106B49549}"/>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3668030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6989-0F42-E54E-B8C6-17DE0D6E0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33E799-00BD-F74E-A6A9-670055EF7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09C35-1A92-CC40-B809-61113A37D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5E7CEC-2101-1540-87AE-0F331F4CFF77}"/>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6" name="Footer Placeholder 5">
            <a:extLst>
              <a:ext uri="{FF2B5EF4-FFF2-40B4-BE49-F238E27FC236}">
                <a16:creationId xmlns:a16="http://schemas.microsoft.com/office/drawing/2014/main" id="{CDC4A85F-D54C-4341-88DC-B33169D0A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0736A-A3CA-4144-BC56-10B50CB01221}"/>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804891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C07C-1ACD-BA46-9909-70F699193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2B51F1-DE8F-BA4B-B81D-EDBFBCD545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4F0F837-34B5-554F-A400-4D56AAB8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6A1C83-24C2-D642-A082-A449E70A85CC}"/>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6" name="Footer Placeholder 5">
            <a:extLst>
              <a:ext uri="{FF2B5EF4-FFF2-40B4-BE49-F238E27FC236}">
                <a16:creationId xmlns:a16="http://schemas.microsoft.com/office/drawing/2014/main" id="{1296F138-1B08-7D4D-87A7-27F50EDD6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04A84-90FA-D747-BAC6-348BE6F53CF2}"/>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29327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C3B3B7-95ED-D64D-9BA4-7140B3AE711F}" type="slidenum">
              <a:rPr lang="en-US" smtClean="0"/>
              <a:t>‹#›</a:t>
            </a:fld>
            <a:endParaRPr lang="en-US" dirty="0"/>
          </a:p>
        </p:txBody>
      </p:sp>
    </p:spTree>
    <p:extLst>
      <p:ext uri="{BB962C8B-B14F-4D97-AF65-F5344CB8AC3E}">
        <p14:creationId xmlns:p14="http://schemas.microsoft.com/office/powerpoint/2010/main" val="3206860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8EE5-8095-3349-BE5B-C5C635FF5E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1BF463-9BD4-DD48-B501-71465A20C1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C29C9-CDBA-444E-BA5A-9074975F6B17}"/>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5" name="Footer Placeholder 4">
            <a:extLst>
              <a:ext uri="{FF2B5EF4-FFF2-40B4-BE49-F238E27FC236}">
                <a16:creationId xmlns:a16="http://schemas.microsoft.com/office/drawing/2014/main" id="{ADE3DB24-3065-C042-ACA7-A9A502652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AF75-D1A4-1C42-9760-1B09AF9A4CA6}"/>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1180806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640B7-8FFE-CC4B-BB6B-8A2EE7C742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80D512-4815-8642-8DDB-057939A3C6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CFD5B-8C75-754E-9270-07E51ECFC516}"/>
              </a:ext>
            </a:extLst>
          </p:cNvPr>
          <p:cNvSpPr>
            <a:spLocks noGrp="1"/>
          </p:cNvSpPr>
          <p:nvPr>
            <p:ph type="dt" sz="half" idx="10"/>
          </p:nvPr>
        </p:nvSpPr>
        <p:spPr/>
        <p:txBody>
          <a:bodyPr/>
          <a:lstStyle/>
          <a:p>
            <a:fld id="{80329D1E-4422-994E-8A7E-3E5995C7637F}" type="datetimeFigureOut">
              <a:rPr lang="en-US" smtClean="0"/>
              <a:t>1/30/2023</a:t>
            </a:fld>
            <a:endParaRPr lang="en-US"/>
          </a:p>
        </p:txBody>
      </p:sp>
      <p:sp>
        <p:nvSpPr>
          <p:cNvPr id="5" name="Footer Placeholder 4">
            <a:extLst>
              <a:ext uri="{FF2B5EF4-FFF2-40B4-BE49-F238E27FC236}">
                <a16:creationId xmlns:a16="http://schemas.microsoft.com/office/drawing/2014/main" id="{36E531B5-86FD-A64A-AD9B-682C28390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417CD-01E0-1E41-8C72-68029CC46BC5}"/>
              </a:ext>
            </a:extLst>
          </p:cNvPr>
          <p:cNvSpPr>
            <a:spLocks noGrp="1"/>
          </p:cNvSpPr>
          <p:nvPr>
            <p:ph type="sldNum" sz="quarter" idx="12"/>
          </p:nvPr>
        </p:nvSpPr>
        <p:spPr/>
        <p:txBody>
          <a:bodyPr/>
          <a:lstStyle/>
          <a:p>
            <a:fld id="{31C3B3B7-95ED-D64D-9BA4-7140B3AE711F}" type="slidenum">
              <a:rPr lang="en-US" smtClean="0"/>
              <a:t>‹#›</a:t>
            </a:fld>
            <a:endParaRPr lang="en-US"/>
          </a:p>
        </p:txBody>
      </p:sp>
    </p:spTree>
    <p:extLst>
      <p:ext uri="{BB962C8B-B14F-4D97-AF65-F5344CB8AC3E}">
        <p14:creationId xmlns:p14="http://schemas.microsoft.com/office/powerpoint/2010/main" val="4169692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1C90092-B172-2A40-A73E-2CFC05F3FB75}"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224613810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C90092-B172-2A40-A73E-2CFC05F3FB75}"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239674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1C90092-B172-2A40-A73E-2CFC05F3FB75}"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166448620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1C90092-B172-2A40-A73E-2CFC05F3FB75}" type="datetimeFigureOut">
              <a:rPr lang="en-US" smtClean="0"/>
              <a:t>1/30/2023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2239622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1C90092-B172-2A40-A73E-2CFC05F3FB75}"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CDD80-4209-0946-A39D-10E626DDF5C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3919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C90092-B172-2A40-A73E-2CFC05F3FB75}"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1648067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0092-B172-2A40-A73E-2CFC05F3FB75}"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2845632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90092-B172-2A40-A73E-2CFC05F3FB75}" type="datetimeFigureOut">
              <a:rPr lang="en-US" smtClean="0"/>
              <a:t>1/30/2023</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374960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C3B3B7-95ED-D64D-9BA4-7140B3AE711F}" type="slidenum">
              <a:rPr lang="en-US" smtClean="0"/>
              <a:t>‹#›</a:t>
            </a:fld>
            <a:endParaRPr lang="en-US" dirty="0"/>
          </a:p>
        </p:txBody>
      </p:sp>
    </p:spTree>
    <p:extLst>
      <p:ext uri="{BB962C8B-B14F-4D97-AF65-F5344CB8AC3E}">
        <p14:creationId xmlns:p14="http://schemas.microsoft.com/office/powerpoint/2010/main" val="13311944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D1C90092-B172-2A40-A73E-2CFC05F3FB75}" type="datetimeFigureOut">
              <a:rPr lang="en-US" smtClean="0"/>
              <a:t>1/30/2023</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4003674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90092-B172-2A40-A73E-2CFC05F3FB7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4236263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90092-B172-2A40-A73E-2CFC05F3FB7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CDD80-4209-0946-A39D-10E626DDF5C8}" type="slidenum">
              <a:rPr lang="en-US" smtClean="0"/>
              <a:t>‹#›</a:t>
            </a:fld>
            <a:endParaRPr lang="en-US"/>
          </a:p>
        </p:txBody>
      </p:sp>
    </p:spTree>
    <p:extLst>
      <p:ext uri="{BB962C8B-B14F-4D97-AF65-F5344CB8AC3E}">
        <p14:creationId xmlns:p14="http://schemas.microsoft.com/office/powerpoint/2010/main" val="974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C3B3B7-95ED-D64D-9BA4-7140B3AE711F}" type="slidenum">
              <a:rPr lang="en-US" smtClean="0"/>
              <a:t>‹#›</a:t>
            </a:fld>
            <a:endParaRPr lang="en-US" dirty="0"/>
          </a:p>
        </p:txBody>
      </p:sp>
    </p:spTree>
    <p:extLst>
      <p:ext uri="{BB962C8B-B14F-4D97-AF65-F5344CB8AC3E}">
        <p14:creationId xmlns:p14="http://schemas.microsoft.com/office/powerpoint/2010/main" val="109721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C3B3B7-95ED-D64D-9BA4-7140B3AE711F}" type="slidenum">
              <a:rPr lang="en-US" smtClean="0"/>
              <a:t>‹#›</a:t>
            </a:fld>
            <a:endParaRPr lang="en-US" dirty="0"/>
          </a:p>
        </p:txBody>
      </p:sp>
    </p:spTree>
    <p:extLst>
      <p:ext uri="{BB962C8B-B14F-4D97-AF65-F5344CB8AC3E}">
        <p14:creationId xmlns:p14="http://schemas.microsoft.com/office/powerpoint/2010/main" val="288739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C3B3B7-95ED-D64D-9BA4-7140B3AE711F}" type="slidenum">
              <a:rPr lang="en-US" smtClean="0"/>
              <a:t>‹#›</a:t>
            </a:fld>
            <a:endParaRPr lang="en-US" dirty="0"/>
          </a:p>
        </p:txBody>
      </p:sp>
    </p:spTree>
    <p:extLst>
      <p:ext uri="{BB962C8B-B14F-4D97-AF65-F5344CB8AC3E}">
        <p14:creationId xmlns:p14="http://schemas.microsoft.com/office/powerpoint/2010/main" val="382848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329D1E-4422-994E-8A7E-3E5995C7637F}"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C3B3B7-95ED-D64D-9BA4-7140B3AE711F}" type="slidenum">
              <a:rPr lang="en-US" smtClean="0"/>
              <a:t>‹#›</a:t>
            </a:fld>
            <a:endParaRPr lang="en-US" dirty="0"/>
          </a:p>
        </p:txBody>
      </p:sp>
    </p:spTree>
    <p:extLst>
      <p:ext uri="{BB962C8B-B14F-4D97-AF65-F5344CB8AC3E}">
        <p14:creationId xmlns:p14="http://schemas.microsoft.com/office/powerpoint/2010/main" val="7896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0329D1E-4422-994E-8A7E-3E5995C7637F}" type="datetimeFigureOut">
              <a:rPr lang="en-US" smtClean="0"/>
              <a:t>1/30/2023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1C3B3B7-95ED-D64D-9BA4-7140B3AE711F}" type="slidenum">
              <a:rPr lang="en-US" smtClean="0"/>
              <a:t>‹#›</a:t>
            </a:fld>
            <a:endParaRPr lang="en-US" dirty="0"/>
          </a:p>
        </p:txBody>
      </p:sp>
    </p:spTree>
    <p:extLst>
      <p:ext uri="{BB962C8B-B14F-4D97-AF65-F5344CB8AC3E}">
        <p14:creationId xmlns:p14="http://schemas.microsoft.com/office/powerpoint/2010/main" val="477006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grpSp>
      </p:grpSp>
    </p:spTree>
    <p:extLst>
      <p:ext uri="{BB962C8B-B14F-4D97-AF65-F5344CB8AC3E}">
        <p14:creationId xmlns:p14="http://schemas.microsoft.com/office/powerpoint/2010/main" val="3831596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6D91D1-5035-CF4D-8985-82D94D9DA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8B22F7-9729-F742-B1AB-596AEDC22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04911-6623-8B4F-897A-91D9E6AB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29D1E-4422-994E-8A7E-3E5995C7637F}" type="datetimeFigureOut">
              <a:rPr lang="en-US" smtClean="0"/>
              <a:t>1/30/2023</a:t>
            </a:fld>
            <a:endParaRPr lang="en-US"/>
          </a:p>
        </p:txBody>
      </p:sp>
      <p:sp>
        <p:nvSpPr>
          <p:cNvPr id="5" name="Footer Placeholder 4">
            <a:extLst>
              <a:ext uri="{FF2B5EF4-FFF2-40B4-BE49-F238E27FC236}">
                <a16:creationId xmlns:a16="http://schemas.microsoft.com/office/drawing/2014/main" id="{BA990C60-778A-5B49-952F-AE954C12CB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5C05AF-E59B-3440-9F37-1C18A29446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3B3B7-95ED-D64D-9BA4-7140B3AE711F}" type="slidenum">
              <a:rPr lang="en-US" smtClean="0"/>
              <a:t>‹#›</a:t>
            </a:fld>
            <a:endParaRPr lang="en-US"/>
          </a:p>
        </p:txBody>
      </p:sp>
    </p:spTree>
    <p:extLst>
      <p:ext uri="{BB962C8B-B14F-4D97-AF65-F5344CB8AC3E}">
        <p14:creationId xmlns:p14="http://schemas.microsoft.com/office/powerpoint/2010/main" val="16742559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1C90092-B172-2A40-A73E-2CFC05F3FB75}" type="datetimeFigureOut">
              <a:rPr lang="en-US" smtClean="0"/>
              <a:t>1/30/2023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C3CDD80-4209-0946-A39D-10E626DDF5C8}" type="slidenum">
              <a:rPr lang="en-US" smtClean="0"/>
              <a:t>‹#›</a:t>
            </a:fld>
            <a:endParaRPr lang="en-US"/>
          </a:p>
        </p:txBody>
      </p:sp>
    </p:spTree>
    <p:extLst>
      <p:ext uri="{BB962C8B-B14F-4D97-AF65-F5344CB8AC3E}">
        <p14:creationId xmlns:p14="http://schemas.microsoft.com/office/powerpoint/2010/main" val="48124426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jmcintosh@ala.org" TargetMode="External"/><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hyperlink" Target="https://satisfyingretirement.blogspot.com/2020/08/what-is-conservative-why-label.html" TargetMode="External"/><Relationship Id="rId2" Type="http://schemas.openxmlformats.org/officeDocument/2006/relationships/image" Target="../media/image24.jpg"/><Relationship Id="rId1" Type="http://schemas.openxmlformats.org/officeDocument/2006/relationships/slideLayout" Target="../slideLayouts/slideLayout43.xml"/><Relationship Id="rId4" Type="http://schemas.openxmlformats.org/officeDocument/2006/relationships/hyperlink" Target="https://creativecommons.org/licenses/by-nd/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pexels.com/photo/cliff-near-sea-1467754/" TargetMode="External"/><Relationship Id="rId2" Type="http://schemas.openxmlformats.org/officeDocument/2006/relationships/image" Target="../media/image25.jpe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61195023@N07/11116698445" TargetMode="External"/><Relationship Id="rId2" Type="http://schemas.openxmlformats.org/officeDocument/2006/relationships/image" Target="../media/image26.jpg"/><Relationship Id="rId1" Type="http://schemas.openxmlformats.org/officeDocument/2006/relationships/slideLayout" Target="../slideLayouts/slideLayout43.xml"/><Relationship Id="rId4" Type="http://schemas.openxmlformats.org/officeDocument/2006/relationships/hyperlink" Target="https://creativecommons.org/licenses/by-nc-nd/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etterstotwilight.com/2012/05/23/reasons-why-we-should-care-that-bd-wins-the-day-at-mtv-movie-awards/hunger-games-story-effie-trinkets-hair/" TargetMode="External"/><Relationship Id="rId2" Type="http://schemas.openxmlformats.org/officeDocument/2006/relationships/image" Target="../media/image27.jpg"/><Relationship Id="rId1" Type="http://schemas.openxmlformats.org/officeDocument/2006/relationships/slideLayout" Target="../slideLayouts/slideLayout43.xml"/><Relationship Id="rId4" Type="http://schemas.openxmlformats.org/officeDocument/2006/relationships/hyperlink" Target="https://creativecommons.org/licenses/by-nd/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edium.com/@jakeorlowitz/youre-a-researcher-without-a-library-what-do-you-do-6811a30373cd" TargetMode="External"/><Relationship Id="rId2" Type="http://schemas.openxmlformats.org/officeDocument/2006/relationships/image" Target="../media/image28.jpeg"/><Relationship Id="rId1" Type="http://schemas.openxmlformats.org/officeDocument/2006/relationships/slideLayout" Target="../slideLayouts/slideLayout43.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hyperlink" Target="https://screamer.wiki/TELETUBBIES_SCREAMER" TargetMode="External"/><Relationship Id="rId2" Type="http://schemas.openxmlformats.org/officeDocument/2006/relationships/image" Target="../media/image29.jpg"/><Relationship Id="rId1" Type="http://schemas.openxmlformats.org/officeDocument/2006/relationships/slideLayout" Target="../slideLayouts/slideLayout43.xml"/><Relationship Id="rId4" Type="http://schemas.openxmlformats.org/officeDocument/2006/relationships/hyperlink" Target="https://creativecommons.org/licenses/by/3.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2147"/>
        </a:solidFill>
        <a:effectLst/>
      </p:bgPr>
    </p:bg>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EE9A46BF-9D00-5432-00A4-4B749D788CF0}"/>
              </a:ext>
            </a:extLst>
          </p:cNvPr>
          <p:cNvSpPr>
            <a:spLocks noGrp="1"/>
          </p:cNvSpPr>
          <p:nvPr>
            <p:ph type="title"/>
          </p:nvPr>
        </p:nvSpPr>
        <p:spPr>
          <a:xfrm>
            <a:off x="1919986" y="3639248"/>
            <a:ext cx="8352028" cy="2775200"/>
          </a:xfrm>
          <a:solidFill>
            <a:srgbClr val="432147"/>
          </a:solidFill>
        </p:spPr>
        <p:txBody>
          <a:bodyPr>
            <a:normAutofit/>
          </a:bodyPr>
          <a:lstStyle/>
          <a:p>
            <a:pPr algn="ctr"/>
            <a:r>
              <a:rPr lang="en-US" sz="2700" dirty="0">
                <a:latin typeface="Georgia Pro" panose="020B0604020202020204" pitchFamily="18" charset="0"/>
                <a:cs typeface="Calibri" panose="020F0502020204030204" pitchFamily="34" charset="0"/>
              </a:rPr>
              <a:t>De-escalation: A Crucial Tool in Libraries for Promoting Intellectual Freedom</a:t>
            </a:r>
            <a:br>
              <a:rPr lang="en-US" sz="1800" dirty="0">
                <a:latin typeface="Georgia Pro" panose="020B0604020202020204" pitchFamily="18" charset="0"/>
                <a:cs typeface="Calibri" panose="020F0502020204030204" pitchFamily="34" charset="0"/>
              </a:rPr>
            </a:br>
            <a:br>
              <a:rPr lang="en-US" sz="1800" dirty="0">
                <a:latin typeface="Georgia Pro" panose="020B0604020202020204" pitchFamily="18" charset="0"/>
                <a:cs typeface="Calibri" panose="020F0502020204030204" pitchFamily="34" charset="0"/>
              </a:rPr>
            </a:br>
            <a:r>
              <a:rPr lang="en-US" sz="2000" dirty="0">
                <a:solidFill>
                  <a:srgbClr val="E0CCB3"/>
                </a:solidFill>
                <a:latin typeface="Georgia Pro" panose="020B0604020202020204" pitchFamily="18" charset="0"/>
                <a:cs typeface="Calibri" panose="020F0502020204030204" pitchFamily="34" charset="0"/>
              </a:rPr>
              <a:t>Moderators: Betsy Mahoney and Julia Nephew; </a:t>
            </a:r>
            <a:br>
              <a:rPr lang="en-US" sz="2000" dirty="0">
                <a:solidFill>
                  <a:srgbClr val="E0CCB3"/>
                </a:solidFill>
                <a:latin typeface="Georgia Pro" panose="020B0604020202020204" pitchFamily="18" charset="0"/>
                <a:cs typeface="Calibri" panose="020F0502020204030204" pitchFamily="34" charset="0"/>
              </a:rPr>
            </a:br>
            <a:r>
              <a:rPr lang="en-US" sz="2000" dirty="0">
                <a:solidFill>
                  <a:srgbClr val="E0CCB3"/>
                </a:solidFill>
                <a:latin typeface="Georgia Pro" panose="020B0604020202020204" pitchFamily="18" charset="0"/>
                <a:cs typeface="Calibri" panose="020F0502020204030204" pitchFamily="34" charset="0"/>
              </a:rPr>
              <a:t>Presenters: Janice Del Negro, Joyce McIntosh, and Steven Ward</a:t>
            </a:r>
            <a:endParaRPr lang="en-US" sz="2000" dirty="0">
              <a:solidFill>
                <a:srgbClr val="E0CCB3"/>
              </a:solidFill>
            </a:endParaRPr>
          </a:p>
        </p:txBody>
      </p:sp>
      <p:sp>
        <p:nvSpPr>
          <p:cNvPr id="9" name="TextBox 8">
            <a:extLst>
              <a:ext uri="{FF2B5EF4-FFF2-40B4-BE49-F238E27FC236}">
                <a16:creationId xmlns:a16="http://schemas.microsoft.com/office/drawing/2014/main" id="{DDA77436-EAC4-A635-F0F0-1975A2DF347D}"/>
              </a:ext>
            </a:extLst>
          </p:cNvPr>
          <p:cNvSpPr txBox="1"/>
          <p:nvPr/>
        </p:nvSpPr>
        <p:spPr>
          <a:xfrm>
            <a:off x="4030070" y="6511974"/>
            <a:ext cx="4131860" cy="646331"/>
          </a:xfrm>
          <a:prstGeom prst="rect">
            <a:avLst/>
          </a:prstGeom>
          <a:noFill/>
        </p:spPr>
        <p:txBody>
          <a:bodyPr wrap="square">
            <a:spAutoFit/>
          </a:bodyPr>
          <a:lstStyle/>
          <a:p>
            <a:pPr algn="ctr" defTabSz="457200" fontAlgn="base">
              <a:spcBef>
                <a:spcPct val="0"/>
              </a:spcBef>
              <a:spcAft>
                <a:spcPct val="0"/>
              </a:spcAft>
            </a:pPr>
            <a:r>
              <a:rPr lang="en-US" sz="1600" b="1" dirty="0">
                <a:solidFill>
                  <a:srgbClr val="FFFFFF"/>
                </a:solidFill>
                <a:latin typeface="Georgia Pro" panose="02040502050405020303" pitchFamily="18" charset="0"/>
                <a:ea typeface="ＭＳ Ｐゴシック" charset="0"/>
                <a:cs typeface="Calibri" panose="020F0502020204030204" pitchFamily="34" charset="0"/>
              </a:rPr>
              <a:t>Zoom’s Live Transcript is enabled.</a:t>
            </a:r>
          </a:p>
          <a:p>
            <a:pPr algn="ctr" defTabSz="457200" fontAlgn="base">
              <a:spcBef>
                <a:spcPct val="0"/>
              </a:spcBef>
              <a:spcAft>
                <a:spcPct val="0"/>
              </a:spcAft>
            </a:pPr>
            <a:r>
              <a:rPr lang="en-US" sz="2000" b="1" dirty="0">
                <a:solidFill>
                  <a:srgbClr val="FFFFFF"/>
                </a:solidFill>
                <a:latin typeface="Georgia Pro" panose="02040502050405020303" pitchFamily="18" charset="0"/>
                <a:ea typeface="ＭＳ Ｐゴシック" charset="0"/>
                <a:cs typeface="Calibri" panose="020F0502020204030204" pitchFamily="34" charset="0"/>
              </a:rPr>
              <a:t> </a:t>
            </a:r>
          </a:p>
        </p:txBody>
      </p:sp>
      <p:sp>
        <p:nvSpPr>
          <p:cNvPr id="15" name="Rectangle 14">
            <a:extLst>
              <a:ext uri="{FF2B5EF4-FFF2-40B4-BE49-F238E27FC236}">
                <a16:creationId xmlns:a16="http://schemas.microsoft.com/office/drawing/2014/main" id="{FF3058F8-6761-8432-ACE7-880D10AF185D}"/>
              </a:ext>
            </a:extLst>
          </p:cNvPr>
          <p:cNvSpPr/>
          <p:nvPr/>
        </p:nvSpPr>
        <p:spPr>
          <a:xfrm>
            <a:off x="0" y="1"/>
            <a:ext cx="12192000" cy="9706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Times New Roman"/>
            </a:endParaRPr>
          </a:p>
        </p:txBody>
      </p:sp>
      <p:pic>
        <p:nvPicPr>
          <p:cNvPr id="11" name="Picture 10" descr="Professional Development Alliance of Library Consortia logo">
            <a:extLst>
              <a:ext uri="{FF2B5EF4-FFF2-40B4-BE49-F238E27FC236}">
                <a16:creationId xmlns:a16="http://schemas.microsoft.com/office/drawing/2014/main" id="{0858C4FE-E39F-3E9B-9A92-1F984CB3BBAD}"/>
              </a:ext>
            </a:extLst>
          </p:cNvPr>
          <p:cNvPicPr>
            <a:picLocks noChangeAspect="1"/>
          </p:cNvPicPr>
          <p:nvPr/>
        </p:nvPicPr>
        <p:blipFill>
          <a:blip r:embed="rId3"/>
          <a:stretch>
            <a:fillRect/>
          </a:stretch>
        </p:blipFill>
        <p:spPr>
          <a:xfrm>
            <a:off x="9436917" y="1"/>
            <a:ext cx="2446019" cy="970642"/>
          </a:xfrm>
          <a:prstGeom prst="rect">
            <a:avLst/>
          </a:prstGeom>
        </p:spPr>
      </p:pic>
      <p:pic>
        <p:nvPicPr>
          <p:cNvPr id="13" name="Picture 12" descr="CARLI: Consortium of Academic and Research Libraries in Illinois logo.&#10;">
            <a:extLst>
              <a:ext uri="{FF2B5EF4-FFF2-40B4-BE49-F238E27FC236}">
                <a16:creationId xmlns:a16="http://schemas.microsoft.com/office/drawing/2014/main" id="{F06E6C8B-569A-9046-9555-6EA95B3B2F18}"/>
              </a:ext>
            </a:extLst>
          </p:cNvPr>
          <p:cNvPicPr>
            <a:picLocks noChangeAspect="1"/>
          </p:cNvPicPr>
          <p:nvPr/>
        </p:nvPicPr>
        <p:blipFill>
          <a:blip r:embed="rId4"/>
          <a:stretch>
            <a:fillRect/>
          </a:stretch>
        </p:blipFill>
        <p:spPr>
          <a:xfrm>
            <a:off x="275374" y="118031"/>
            <a:ext cx="4332333" cy="798062"/>
          </a:xfrm>
          <a:prstGeom prst="rect">
            <a:avLst/>
          </a:prstGeom>
        </p:spPr>
      </p:pic>
      <p:pic>
        <p:nvPicPr>
          <p:cNvPr id="2" name="Picture 1" descr="Speaker photo collage including Betsy Mahoney, Julia Nephew, Janice Del Negro, Joyce McIntosh, Steven Ward">
            <a:extLst>
              <a:ext uri="{FF2B5EF4-FFF2-40B4-BE49-F238E27FC236}">
                <a16:creationId xmlns:a16="http://schemas.microsoft.com/office/drawing/2014/main" id="{C596AC22-12DA-F0A3-DEBE-46700601BC4F}"/>
              </a:ext>
            </a:extLst>
          </p:cNvPr>
          <p:cNvPicPr>
            <a:picLocks noChangeAspect="1"/>
          </p:cNvPicPr>
          <p:nvPr/>
        </p:nvPicPr>
        <p:blipFill>
          <a:blip r:embed="rId5"/>
          <a:stretch>
            <a:fillRect/>
          </a:stretch>
        </p:blipFill>
        <p:spPr>
          <a:xfrm>
            <a:off x="1524000" y="1398556"/>
            <a:ext cx="9144000" cy="1880012"/>
          </a:xfrm>
          <a:prstGeom prst="rect">
            <a:avLst/>
          </a:prstGeom>
        </p:spPr>
      </p:pic>
    </p:spTree>
    <p:extLst>
      <p:ext uri="{BB962C8B-B14F-4D97-AF65-F5344CB8AC3E}">
        <p14:creationId xmlns:p14="http://schemas.microsoft.com/office/powerpoint/2010/main" val="79976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E16744-897D-4C68-AA36-ED5693409FD8}"/>
              </a:ext>
            </a:extLst>
          </p:cNvPr>
          <p:cNvSpPr>
            <a:spLocks noGrp="1"/>
          </p:cNvSpPr>
          <p:nvPr>
            <p:ph type="ctrTitle"/>
          </p:nvPr>
        </p:nvSpPr>
        <p:spPr>
          <a:xfrm>
            <a:off x="1524000" y="-757585"/>
            <a:ext cx="9144000" cy="2387600"/>
          </a:xfrm>
        </p:spPr>
        <p:txBody>
          <a:bodyPr>
            <a:normAutofit/>
          </a:bodyPr>
          <a:lstStyle/>
          <a:p>
            <a:r>
              <a:rPr lang="en-US" dirty="0"/>
              <a:t>But this content is:</a:t>
            </a:r>
          </a:p>
        </p:txBody>
      </p:sp>
      <p:sp>
        <p:nvSpPr>
          <p:cNvPr id="7" name="Subtitle 2">
            <a:extLst>
              <a:ext uri="{FF2B5EF4-FFF2-40B4-BE49-F238E27FC236}">
                <a16:creationId xmlns:a16="http://schemas.microsoft.com/office/drawing/2014/main" id="{B4F18E32-2EF3-4E75-AA7F-65764FA4ABB6}"/>
              </a:ext>
            </a:extLst>
          </p:cNvPr>
          <p:cNvSpPr>
            <a:spLocks noGrp="1"/>
          </p:cNvSpPr>
          <p:nvPr>
            <p:ph type="subTitle" idx="1"/>
          </p:nvPr>
        </p:nvSpPr>
        <p:spPr>
          <a:xfrm>
            <a:off x="1876425" y="2198523"/>
            <a:ext cx="8458200" cy="4110036"/>
          </a:xfrm>
        </p:spPr>
        <p:txBody>
          <a:bodyPr>
            <a:normAutofit/>
          </a:bodyPr>
          <a:lstStyle/>
          <a:p>
            <a:pPr marL="365760" indent="-365760" algn="l">
              <a:lnSpc>
                <a:spcPct val="100000"/>
              </a:lnSpc>
              <a:spcBef>
                <a:spcPts val="0"/>
              </a:spcBef>
              <a:buFont typeface="Arial" panose="020B0604020202020204" pitchFamily="34" charset="0"/>
              <a:buChar char="•"/>
            </a:pPr>
            <a:r>
              <a:rPr lang="en-US" sz="2800" dirty="0">
                <a:solidFill>
                  <a:schemeClr val="tx1"/>
                </a:solidFill>
              </a:rPr>
              <a:t>Obscene</a:t>
            </a:r>
          </a:p>
          <a:p>
            <a:pPr marL="365760" indent="-365760" algn="l">
              <a:lnSpc>
                <a:spcPct val="100000"/>
              </a:lnSpc>
              <a:spcBef>
                <a:spcPts val="0"/>
              </a:spcBef>
              <a:spcAft>
                <a:spcPts val="0"/>
              </a:spcAft>
              <a:buFont typeface="Arial" panose="020B0604020202020204" pitchFamily="34" charset="0"/>
              <a:buChar char="•"/>
            </a:pPr>
            <a:r>
              <a:rPr lang="en-US" sz="2800" dirty="0">
                <a:solidFill>
                  <a:schemeClr val="tx1"/>
                </a:solidFill>
              </a:rPr>
              <a:t>Harmful to minors</a:t>
            </a:r>
          </a:p>
          <a:p>
            <a:pPr marL="365760" indent="-365760" algn="l">
              <a:lnSpc>
                <a:spcPct val="100000"/>
              </a:lnSpc>
              <a:spcBef>
                <a:spcPts val="0"/>
              </a:spcBef>
              <a:spcAft>
                <a:spcPts val="0"/>
              </a:spcAft>
              <a:buFont typeface="Arial" panose="020B0604020202020204" pitchFamily="34" charset="0"/>
              <a:buChar char="•"/>
            </a:pPr>
            <a:r>
              <a:rPr lang="en-US" sz="2800" dirty="0">
                <a:solidFill>
                  <a:schemeClr val="tx1"/>
                </a:solidFill>
              </a:rPr>
              <a:t>Pornographic</a:t>
            </a:r>
          </a:p>
          <a:p>
            <a:pPr algn="l"/>
            <a:endParaRPr lang="en-US" dirty="0"/>
          </a:p>
        </p:txBody>
      </p:sp>
      <p:pic>
        <p:nvPicPr>
          <p:cNvPr id="2" name="Picture 1">
            <a:extLst>
              <a:ext uri="{FF2B5EF4-FFF2-40B4-BE49-F238E27FC236}">
                <a16:creationId xmlns:a16="http://schemas.microsoft.com/office/drawing/2014/main" id="{A2525837-EB34-9A75-DD14-25FF67DF6DB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81800" y="5740715"/>
            <a:ext cx="4800600" cy="888111"/>
          </a:xfrm>
          <a:prstGeom prst="rect">
            <a:avLst/>
          </a:prstGeom>
        </p:spPr>
      </p:pic>
      <p:pic>
        <p:nvPicPr>
          <p:cNvPr id="3" name="Picture 2">
            <a:extLst>
              <a:ext uri="{FF2B5EF4-FFF2-40B4-BE49-F238E27FC236}">
                <a16:creationId xmlns:a16="http://schemas.microsoft.com/office/drawing/2014/main" id="{1934CD9A-C665-03EA-45BD-4111D3E057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611" y="5497032"/>
            <a:ext cx="3657600" cy="1137611"/>
          </a:xfrm>
          <a:prstGeom prst="rect">
            <a:avLst/>
          </a:prstGeom>
        </p:spPr>
      </p:pic>
    </p:spTree>
    <p:extLst>
      <p:ext uri="{BB962C8B-B14F-4D97-AF65-F5344CB8AC3E}">
        <p14:creationId xmlns:p14="http://schemas.microsoft.com/office/powerpoint/2010/main" val="136310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60D5C8-FADA-4896-B8EF-C23A7D808885}"/>
              </a:ext>
            </a:extLst>
          </p:cNvPr>
          <p:cNvSpPr>
            <a:spLocks noGrp="1"/>
          </p:cNvSpPr>
          <p:nvPr>
            <p:ph type="ctrTitle"/>
          </p:nvPr>
        </p:nvSpPr>
        <p:spPr>
          <a:xfrm>
            <a:off x="1524000" y="-757585"/>
            <a:ext cx="9144000" cy="2387600"/>
          </a:xfrm>
        </p:spPr>
        <p:txBody>
          <a:bodyPr>
            <a:normAutofit/>
          </a:bodyPr>
          <a:lstStyle/>
          <a:p>
            <a:r>
              <a:rPr lang="en-US" dirty="0"/>
              <a:t>Obscenity</a:t>
            </a:r>
          </a:p>
        </p:txBody>
      </p:sp>
      <p:sp>
        <p:nvSpPr>
          <p:cNvPr id="7" name="Subtitle 2">
            <a:extLst>
              <a:ext uri="{FF2B5EF4-FFF2-40B4-BE49-F238E27FC236}">
                <a16:creationId xmlns:a16="http://schemas.microsoft.com/office/drawing/2014/main" id="{778FE9FB-7C1C-4ACD-B6E7-1AC1B313D2D6}"/>
              </a:ext>
            </a:extLst>
          </p:cNvPr>
          <p:cNvSpPr>
            <a:spLocks noGrp="1"/>
          </p:cNvSpPr>
          <p:nvPr>
            <p:ph type="subTitle" idx="1"/>
          </p:nvPr>
        </p:nvSpPr>
        <p:spPr>
          <a:xfrm>
            <a:off x="552451" y="1797233"/>
            <a:ext cx="11001374" cy="4110036"/>
          </a:xfrm>
        </p:spPr>
        <p:txBody>
          <a:bodyPr>
            <a:normAutofit fontScale="92500" lnSpcReduction="20000"/>
          </a:bodyPr>
          <a:lstStyle/>
          <a:p>
            <a:pPr algn="l"/>
            <a:r>
              <a:rPr lang="en-US" sz="2800" u="sng" dirty="0">
                <a:latin typeface="+mn-lt"/>
              </a:rPr>
              <a:t>Miller v. California</a:t>
            </a:r>
            <a:r>
              <a:rPr lang="en-US" sz="2800" dirty="0">
                <a:latin typeface="+mn-lt"/>
              </a:rPr>
              <a:t>, 413 U.S. 15 (1973).</a:t>
            </a:r>
          </a:p>
          <a:p>
            <a:pPr algn="l"/>
            <a:endParaRPr lang="en-US" sz="2800" dirty="0">
              <a:latin typeface="+mn-lt"/>
            </a:endParaRPr>
          </a:p>
          <a:p>
            <a:pPr marL="400050" lvl="2" indent="0" algn="l" defTabSz="914400">
              <a:lnSpc>
                <a:spcPct val="90000"/>
              </a:lnSpc>
              <a:spcBef>
                <a:spcPts val="0"/>
              </a:spcBef>
              <a:buClr>
                <a:srgbClr val="4A66AC"/>
              </a:buClr>
              <a:buSzPts val="1800"/>
              <a:buNone/>
              <a:defRPr/>
            </a:pPr>
            <a:r>
              <a:rPr lang="en-US" sz="2800" dirty="0">
                <a:ea typeface="Calibri"/>
                <a:cs typeface="Calibri"/>
                <a:sym typeface="Calibri"/>
              </a:rPr>
              <a:t>The material must meet </a:t>
            </a:r>
            <a:r>
              <a:rPr lang="en-US" sz="2800" u="sng" dirty="0">
                <a:solidFill>
                  <a:srgbClr val="FF0000"/>
                </a:solidFill>
                <a:ea typeface="Calibri"/>
                <a:cs typeface="Calibri"/>
                <a:sym typeface="Calibri"/>
              </a:rPr>
              <a:t>all three parts </a:t>
            </a:r>
            <a:r>
              <a:rPr lang="en-US" sz="2800" dirty="0">
                <a:ea typeface="Calibri"/>
                <a:cs typeface="Calibri"/>
                <a:sym typeface="Calibri"/>
              </a:rPr>
              <a:t>of the legal test established by the Supreme Court in the </a:t>
            </a:r>
            <a:r>
              <a:rPr lang="en-US" sz="2800" i="1" dirty="0">
                <a:ea typeface="Calibri"/>
                <a:cs typeface="Calibri"/>
                <a:sym typeface="Calibri"/>
              </a:rPr>
              <a:t>Miller</a:t>
            </a:r>
            <a:r>
              <a:rPr lang="en-US" sz="2800" dirty="0">
                <a:ea typeface="Calibri"/>
                <a:cs typeface="Calibri"/>
                <a:sym typeface="Calibri"/>
              </a:rPr>
              <a:t> </a:t>
            </a:r>
            <a:r>
              <a:rPr lang="en-US" sz="2800" i="1" dirty="0">
                <a:ea typeface="Calibri"/>
                <a:cs typeface="Calibri"/>
                <a:sym typeface="Calibri"/>
              </a:rPr>
              <a:t>v. California </a:t>
            </a:r>
            <a:r>
              <a:rPr lang="en-US" sz="2800" dirty="0">
                <a:ea typeface="Calibri"/>
                <a:cs typeface="Calibri"/>
                <a:sym typeface="Calibri"/>
              </a:rPr>
              <a:t>decision to be found obscene by a court of law</a:t>
            </a:r>
          </a:p>
          <a:p>
            <a:pPr marL="742950" lvl="2" indent="-342900" algn="l" defTabSz="914400">
              <a:lnSpc>
                <a:spcPct val="90000"/>
              </a:lnSpc>
              <a:spcBef>
                <a:spcPts val="0"/>
              </a:spcBef>
              <a:buClr>
                <a:srgbClr val="4A66AC"/>
              </a:buClr>
              <a:buSzPts val="1800"/>
              <a:buFont typeface="Noto Sans Symbols"/>
              <a:buChar char="■"/>
              <a:defRPr/>
            </a:pPr>
            <a:endParaRPr lang="en-US" sz="2800" dirty="0">
              <a:ea typeface="Calibri"/>
              <a:cs typeface="Calibri"/>
              <a:sym typeface="Calibri"/>
            </a:endParaRPr>
          </a:p>
          <a:p>
            <a:pPr marL="742950" lvl="2" indent="-342900" algn="l" defTabSz="914400">
              <a:lnSpc>
                <a:spcPct val="90000"/>
              </a:lnSpc>
              <a:spcBef>
                <a:spcPts val="0"/>
              </a:spcBef>
              <a:buClr>
                <a:srgbClr val="4A66AC"/>
              </a:buClr>
              <a:buSzPts val="1800"/>
              <a:buFont typeface="Noto Sans Symbols"/>
              <a:buChar char="■"/>
              <a:defRPr/>
            </a:pPr>
            <a:r>
              <a:rPr lang="en-US" sz="2800" dirty="0">
                <a:ea typeface="Calibri"/>
                <a:cs typeface="Calibri"/>
                <a:sym typeface="Calibri"/>
              </a:rPr>
              <a:t>Whether the work depicts or describes, in </a:t>
            </a:r>
            <a:r>
              <a:rPr lang="en-US" sz="2800" dirty="0">
                <a:solidFill>
                  <a:srgbClr val="FF0000"/>
                </a:solidFill>
                <a:ea typeface="Calibri"/>
                <a:cs typeface="Calibri"/>
                <a:sym typeface="Calibri"/>
              </a:rPr>
              <a:t>a patently offensive way, sexual conduct specifically defined by the applicable state law</a:t>
            </a:r>
            <a:r>
              <a:rPr lang="en-US" sz="2800" dirty="0">
                <a:ea typeface="Calibri"/>
                <a:cs typeface="Calibri"/>
                <a:sym typeface="Calibri"/>
              </a:rPr>
              <a:t>, and </a:t>
            </a:r>
            <a:endParaRPr lang="en-US" sz="2800" dirty="0">
              <a:ea typeface="Arial"/>
              <a:cs typeface="Arial"/>
              <a:sym typeface="Arial"/>
            </a:endParaRPr>
          </a:p>
          <a:p>
            <a:pPr marL="742950" lvl="2" indent="-342900" algn="l" defTabSz="914400">
              <a:lnSpc>
                <a:spcPct val="90000"/>
              </a:lnSpc>
              <a:spcBef>
                <a:spcPts val="0"/>
              </a:spcBef>
              <a:buClr>
                <a:srgbClr val="0062C4"/>
              </a:buClr>
              <a:buSzPts val="1800"/>
              <a:buFont typeface="Noto Sans Symbols"/>
              <a:buChar char="■"/>
              <a:defRPr/>
            </a:pPr>
            <a:r>
              <a:rPr lang="en-US" sz="2800" dirty="0">
                <a:ea typeface="Calibri"/>
                <a:cs typeface="Calibri"/>
                <a:sym typeface="Calibri"/>
              </a:rPr>
              <a:t>Whether the average person, applying “contemporary community standards” would find the work,</a:t>
            </a:r>
            <a:r>
              <a:rPr lang="en-US" sz="2800" dirty="0">
                <a:solidFill>
                  <a:srgbClr val="3F3F3F"/>
                </a:solidFill>
                <a:ea typeface="Calibri"/>
                <a:cs typeface="Calibri"/>
                <a:sym typeface="Calibri"/>
              </a:rPr>
              <a:t> </a:t>
            </a:r>
            <a:r>
              <a:rPr lang="en-US" sz="2800" dirty="0">
                <a:solidFill>
                  <a:srgbClr val="FF0000"/>
                </a:solidFill>
                <a:ea typeface="Calibri"/>
                <a:cs typeface="Calibri"/>
                <a:sym typeface="Calibri"/>
              </a:rPr>
              <a:t>as a whole</a:t>
            </a:r>
            <a:r>
              <a:rPr lang="en-US" sz="2800" dirty="0">
                <a:solidFill>
                  <a:srgbClr val="3F3F3F"/>
                </a:solidFill>
                <a:ea typeface="Calibri"/>
                <a:cs typeface="Calibri"/>
                <a:sym typeface="Calibri"/>
              </a:rPr>
              <a:t>, </a:t>
            </a:r>
            <a:r>
              <a:rPr lang="en-US" sz="2800" dirty="0">
                <a:solidFill>
                  <a:srgbClr val="FF0000"/>
                </a:solidFill>
                <a:ea typeface="Calibri"/>
                <a:cs typeface="Calibri"/>
                <a:sym typeface="Calibri"/>
              </a:rPr>
              <a:t>appeals to the “prurient interest,” </a:t>
            </a:r>
            <a:r>
              <a:rPr lang="en-US" sz="2800" dirty="0">
                <a:ea typeface="Calibri"/>
                <a:cs typeface="Calibri"/>
                <a:sym typeface="Calibri"/>
              </a:rPr>
              <a:t>and</a:t>
            </a:r>
            <a:endParaRPr lang="en-US" sz="2800" dirty="0">
              <a:ea typeface="Arial"/>
              <a:cs typeface="Arial"/>
              <a:sym typeface="Arial"/>
            </a:endParaRPr>
          </a:p>
          <a:p>
            <a:pPr marL="742950" lvl="2" indent="-342900" algn="l" defTabSz="914400">
              <a:lnSpc>
                <a:spcPct val="90000"/>
              </a:lnSpc>
              <a:spcBef>
                <a:spcPts val="0"/>
              </a:spcBef>
              <a:buClr>
                <a:srgbClr val="0062C4"/>
              </a:buClr>
              <a:buSzPts val="1800"/>
              <a:buFont typeface="Noto Sans Symbols"/>
              <a:buChar char="■"/>
              <a:defRPr/>
            </a:pPr>
            <a:r>
              <a:rPr lang="en-US" sz="2800" dirty="0">
                <a:ea typeface="Calibri"/>
                <a:cs typeface="Calibri"/>
                <a:sym typeface="Calibri"/>
              </a:rPr>
              <a:t>Whether the work, </a:t>
            </a:r>
            <a:r>
              <a:rPr lang="en-US" sz="2800" dirty="0">
                <a:solidFill>
                  <a:srgbClr val="FF0000"/>
                </a:solidFill>
                <a:ea typeface="Calibri"/>
                <a:cs typeface="Calibri"/>
                <a:sym typeface="Calibri"/>
              </a:rPr>
              <a:t>taken as a whole, lacks serious literary, artistic, political or scientific value</a:t>
            </a:r>
            <a:r>
              <a:rPr lang="en-US" sz="2800" dirty="0">
                <a:solidFill>
                  <a:srgbClr val="3F3F3F"/>
                </a:solidFill>
                <a:ea typeface="Calibri"/>
                <a:cs typeface="Calibri"/>
                <a:sym typeface="Calibri"/>
              </a:rPr>
              <a:t>.</a:t>
            </a:r>
            <a:endParaRPr lang="en-US" sz="2800" dirty="0">
              <a:solidFill>
                <a:srgbClr val="000000"/>
              </a:solidFill>
              <a:ea typeface="Arial"/>
              <a:cs typeface="Arial"/>
              <a:sym typeface="Arial"/>
            </a:endParaRPr>
          </a:p>
          <a:p>
            <a:pPr algn="l"/>
            <a:endParaRPr lang="en-US" sz="2800" dirty="0">
              <a:latin typeface="+mn-lt"/>
            </a:endParaRPr>
          </a:p>
          <a:p>
            <a:pPr algn="l"/>
            <a:endParaRPr lang="en-US" dirty="0"/>
          </a:p>
        </p:txBody>
      </p:sp>
    </p:spTree>
    <p:extLst>
      <p:ext uri="{BB962C8B-B14F-4D97-AF65-F5344CB8AC3E}">
        <p14:creationId xmlns:p14="http://schemas.microsoft.com/office/powerpoint/2010/main" val="80858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EC208F-90C8-4D12-82F9-9E689A1BE239}"/>
              </a:ext>
            </a:extLst>
          </p:cNvPr>
          <p:cNvSpPr>
            <a:spLocks noGrp="1"/>
          </p:cNvSpPr>
          <p:nvPr>
            <p:ph type="ctrTitle"/>
          </p:nvPr>
        </p:nvSpPr>
        <p:spPr>
          <a:xfrm>
            <a:off x="1524000" y="-757585"/>
            <a:ext cx="9144000" cy="2387600"/>
          </a:xfrm>
        </p:spPr>
        <p:txBody>
          <a:bodyPr>
            <a:normAutofit/>
          </a:bodyPr>
          <a:lstStyle/>
          <a:p>
            <a:r>
              <a:rPr lang="en-US" dirty="0"/>
              <a:t>Harmful to Minors</a:t>
            </a:r>
          </a:p>
        </p:txBody>
      </p:sp>
      <p:sp>
        <p:nvSpPr>
          <p:cNvPr id="7" name="Subtitle 2">
            <a:extLst>
              <a:ext uri="{FF2B5EF4-FFF2-40B4-BE49-F238E27FC236}">
                <a16:creationId xmlns:a16="http://schemas.microsoft.com/office/drawing/2014/main" id="{516E3512-E717-453F-80EA-A45BD98CD22D}"/>
              </a:ext>
            </a:extLst>
          </p:cNvPr>
          <p:cNvSpPr>
            <a:spLocks noGrp="1"/>
          </p:cNvSpPr>
          <p:nvPr>
            <p:ph type="subTitle" idx="1"/>
          </p:nvPr>
        </p:nvSpPr>
        <p:spPr>
          <a:xfrm>
            <a:off x="1438275" y="2111558"/>
            <a:ext cx="9229725" cy="4110036"/>
          </a:xfrm>
        </p:spPr>
        <p:txBody>
          <a:bodyPr>
            <a:normAutofit/>
          </a:bodyPr>
          <a:lstStyle/>
          <a:p>
            <a:pPr algn="l"/>
            <a:r>
              <a:rPr lang="en-US" sz="2800" u="sng" dirty="0">
                <a:latin typeface="+mn-lt"/>
              </a:rPr>
              <a:t>Ginsberg v. New York</a:t>
            </a:r>
            <a:r>
              <a:rPr lang="en-US" sz="2800" dirty="0">
                <a:latin typeface="+mn-lt"/>
              </a:rPr>
              <a:t>, 390 U.S. 629 (1968).</a:t>
            </a:r>
          </a:p>
          <a:p>
            <a:pPr marL="400050" lvl="2" algn="l" defTabSz="914400">
              <a:lnSpc>
                <a:spcPct val="90000"/>
              </a:lnSpc>
              <a:spcBef>
                <a:spcPts val="0"/>
              </a:spcBef>
              <a:buClr>
                <a:srgbClr val="4A66AC"/>
              </a:buClr>
              <a:buSzPts val="1800"/>
              <a:defRPr/>
            </a:pPr>
            <a:endParaRPr lang="en-US" sz="2800" dirty="0">
              <a:ea typeface="Calibri"/>
              <a:cs typeface="Calibri"/>
              <a:sym typeface="Calibri"/>
            </a:endParaRPr>
          </a:p>
          <a:p>
            <a:pPr algn="l"/>
            <a:r>
              <a:rPr lang="en-US" sz="2800" dirty="0">
                <a:ea typeface="Calibri"/>
                <a:cs typeface="Calibri"/>
                <a:sym typeface="Calibri"/>
              </a:rPr>
              <a:t>“Harmful to minors” or “obscene as to minors” materials: the test parallels the obscenity test set forth in </a:t>
            </a:r>
            <a:r>
              <a:rPr lang="en-US" sz="2800" i="1" dirty="0">
                <a:ea typeface="Calibri"/>
                <a:cs typeface="Calibri"/>
                <a:sym typeface="Calibri"/>
              </a:rPr>
              <a:t>Miller</a:t>
            </a:r>
            <a:r>
              <a:rPr lang="en-US" sz="2800" dirty="0">
                <a:ea typeface="Calibri"/>
                <a:cs typeface="Calibri"/>
                <a:sym typeface="Calibri"/>
              </a:rPr>
              <a:t>, but the considerations are in the context of offensiveness and serious value for minors. </a:t>
            </a:r>
          </a:p>
          <a:p>
            <a:pPr algn="l"/>
            <a:endParaRPr lang="en-US" sz="2800" dirty="0">
              <a:latin typeface="+mn-lt"/>
            </a:endParaRPr>
          </a:p>
          <a:p>
            <a:pPr algn="l"/>
            <a:endParaRPr lang="en-US" dirty="0"/>
          </a:p>
        </p:txBody>
      </p:sp>
      <p:pic>
        <p:nvPicPr>
          <p:cNvPr id="2" name="Picture 1">
            <a:extLst>
              <a:ext uri="{FF2B5EF4-FFF2-40B4-BE49-F238E27FC236}">
                <a16:creationId xmlns:a16="http://schemas.microsoft.com/office/drawing/2014/main" id="{287C1FDC-3A68-FC70-627E-1144709395F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81800" y="5740715"/>
            <a:ext cx="4800600" cy="888111"/>
          </a:xfrm>
          <a:prstGeom prst="rect">
            <a:avLst/>
          </a:prstGeom>
        </p:spPr>
      </p:pic>
      <p:pic>
        <p:nvPicPr>
          <p:cNvPr id="3" name="Picture 2">
            <a:extLst>
              <a:ext uri="{FF2B5EF4-FFF2-40B4-BE49-F238E27FC236}">
                <a16:creationId xmlns:a16="http://schemas.microsoft.com/office/drawing/2014/main" id="{87BF43E7-7E4E-8F2D-4BBB-E8CC35C2A0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611" y="5497032"/>
            <a:ext cx="3657600" cy="1137611"/>
          </a:xfrm>
          <a:prstGeom prst="rect">
            <a:avLst/>
          </a:prstGeom>
        </p:spPr>
      </p:pic>
    </p:spTree>
    <p:extLst>
      <p:ext uri="{BB962C8B-B14F-4D97-AF65-F5344CB8AC3E}">
        <p14:creationId xmlns:p14="http://schemas.microsoft.com/office/powerpoint/2010/main" val="191280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689EB0D-AAE9-48D1-8818-051F95D44F50}"/>
              </a:ext>
            </a:extLst>
          </p:cNvPr>
          <p:cNvSpPr>
            <a:spLocks noGrp="1"/>
          </p:cNvSpPr>
          <p:nvPr>
            <p:ph type="ctrTitle"/>
          </p:nvPr>
        </p:nvSpPr>
        <p:spPr>
          <a:xfrm>
            <a:off x="1524000" y="-255752"/>
            <a:ext cx="9144000" cy="2387600"/>
          </a:xfrm>
        </p:spPr>
        <p:txBody>
          <a:bodyPr>
            <a:normAutofit/>
          </a:bodyPr>
          <a:lstStyle/>
          <a:p>
            <a:r>
              <a:rPr lang="en-US" dirty="0"/>
              <a:t>With challenges to materials always remember:</a:t>
            </a:r>
          </a:p>
        </p:txBody>
      </p:sp>
      <p:sp>
        <p:nvSpPr>
          <p:cNvPr id="7" name="Subtitle 2">
            <a:extLst>
              <a:ext uri="{FF2B5EF4-FFF2-40B4-BE49-F238E27FC236}">
                <a16:creationId xmlns:a16="http://schemas.microsoft.com/office/drawing/2014/main" id="{CAB2B895-502A-4EF6-A55F-C78210F7FB12}"/>
              </a:ext>
            </a:extLst>
          </p:cNvPr>
          <p:cNvSpPr>
            <a:spLocks noGrp="1"/>
          </p:cNvSpPr>
          <p:nvPr>
            <p:ph type="subTitle" idx="1"/>
          </p:nvPr>
        </p:nvSpPr>
        <p:spPr>
          <a:xfrm>
            <a:off x="666750" y="2406833"/>
            <a:ext cx="10858500" cy="4110036"/>
          </a:xfrm>
        </p:spPr>
        <p:txBody>
          <a:bodyPr>
            <a:normAutofit/>
          </a:bodyPr>
          <a:lstStyle/>
          <a:p>
            <a:pPr algn="l">
              <a:defRPr/>
            </a:pPr>
            <a:r>
              <a:rPr lang="en-US" sz="2800" dirty="0"/>
              <a:t>We’re ensuring access, not defending content. </a:t>
            </a:r>
          </a:p>
          <a:p>
            <a:pPr algn="l">
              <a:defRPr/>
            </a:pPr>
            <a:r>
              <a:rPr lang="en-US" sz="2800" dirty="0"/>
              <a:t>As a limited public forum we can have time, place, and manner rules which must follow government laws.</a:t>
            </a:r>
          </a:p>
          <a:p>
            <a:pPr algn="l">
              <a:defRPr/>
            </a:pPr>
            <a:r>
              <a:rPr lang="en-US" sz="2800" dirty="0"/>
              <a:t>Time, place and manner restrictions are included in our policies </a:t>
            </a:r>
            <a:r>
              <a:rPr lang="en-US" sz="2800" b="1" dirty="0"/>
              <a:t>and</a:t>
            </a:r>
            <a:r>
              <a:rPr lang="en-US" sz="2800" dirty="0"/>
              <a:t> patrons, parents, librarians, teachers, administrators, and library staff must all follow the policies to protect everyone’s </a:t>
            </a:r>
            <a:br>
              <a:rPr lang="en-US" sz="2800" dirty="0"/>
            </a:br>
            <a:r>
              <a:rPr lang="en-US" sz="2800" dirty="0"/>
              <a:t>Constitutional rights. </a:t>
            </a:r>
          </a:p>
          <a:p>
            <a:pPr algn="l"/>
            <a:endParaRPr lang="en-US" sz="2800" dirty="0">
              <a:latin typeface="+mn-lt"/>
            </a:endParaRPr>
          </a:p>
          <a:p>
            <a:pPr algn="l"/>
            <a:endParaRPr lang="en-US" dirty="0"/>
          </a:p>
        </p:txBody>
      </p:sp>
    </p:spTree>
    <p:extLst>
      <p:ext uri="{BB962C8B-B14F-4D97-AF65-F5344CB8AC3E}">
        <p14:creationId xmlns:p14="http://schemas.microsoft.com/office/powerpoint/2010/main" val="403353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
            <a:extLst>
              <a:ext uri="{FF2B5EF4-FFF2-40B4-BE49-F238E27FC236}">
                <a16:creationId xmlns:a16="http://schemas.microsoft.com/office/drawing/2014/main" id="{E72BDD84-0B35-45F0-93D6-F03D7454941D}"/>
              </a:ext>
            </a:extLst>
          </p:cNvPr>
          <p:cNvSpPr txBox="1">
            <a:spLocks noChangeArrowheads="1"/>
          </p:cNvSpPr>
          <p:nvPr/>
        </p:nvSpPr>
        <p:spPr bwMode="auto">
          <a:xfrm>
            <a:off x="2447925" y="2859613"/>
            <a:ext cx="7296150" cy="11387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defTabSz="34290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3429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defTabSz="3429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3429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defTabSz="3429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defTabSz="3429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defTabSz="3429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defTabSz="3429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Feel free to reach out with any questions</a:t>
            </a:r>
            <a:r>
              <a:rPr kumimoji="0" lang="en-US" altLang="en-US" sz="2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  </a:t>
            </a:r>
            <a:r>
              <a:rPr kumimoji="0" lang="en-US" altLang="en-US" sz="2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jmcintosh@ala.org</a:t>
            </a:r>
            <a:endParaRPr kumimoji="0" lang="en-US" altLang="en-US" sz="2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pic>
        <p:nvPicPr>
          <p:cNvPr id="2" name="Picture 1">
            <a:extLst>
              <a:ext uri="{FF2B5EF4-FFF2-40B4-BE49-F238E27FC236}">
                <a16:creationId xmlns:a16="http://schemas.microsoft.com/office/drawing/2014/main" id="{D5102A43-092E-144A-200E-A548ED0F79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81800" y="5740715"/>
            <a:ext cx="4800600" cy="888111"/>
          </a:xfrm>
          <a:prstGeom prst="rect">
            <a:avLst/>
          </a:prstGeom>
        </p:spPr>
      </p:pic>
      <p:pic>
        <p:nvPicPr>
          <p:cNvPr id="3" name="Picture 2">
            <a:extLst>
              <a:ext uri="{FF2B5EF4-FFF2-40B4-BE49-F238E27FC236}">
                <a16:creationId xmlns:a16="http://schemas.microsoft.com/office/drawing/2014/main" id="{62E0F7C1-2BC1-18C7-AF3A-22122B836D9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8611" y="5497032"/>
            <a:ext cx="3657600" cy="1137611"/>
          </a:xfrm>
          <a:prstGeom prst="rect">
            <a:avLst/>
          </a:prstGeom>
        </p:spPr>
      </p:pic>
    </p:spTree>
    <p:extLst>
      <p:ext uri="{BB962C8B-B14F-4D97-AF65-F5344CB8AC3E}">
        <p14:creationId xmlns:p14="http://schemas.microsoft.com/office/powerpoint/2010/main" val="87232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291" y="1455616"/>
            <a:ext cx="5360275" cy="2333626"/>
          </a:xfrm>
        </p:spPr>
        <p:txBody>
          <a:bodyPr>
            <a:noAutofit/>
          </a:bodyPr>
          <a:lstStyle/>
          <a:p>
            <a:r>
              <a:rPr lang="en-US" sz="4400" dirty="0">
                <a:solidFill>
                  <a:schemeClr val="accent1">
                    <a:lumMod val="50000"/>
                  </a:schemeClr>
                </a:solidFill>
                <a:latin typeface="Helvetica" panose="020B0604020202020204" pitchFamily="34" charset="0"/>
                <a:cs typeface="Helvetica" panose="020B0604020202020204" pitchFamily="34" charset="0"/>
              </a:rPr>
              <a:t>De-escalation: </a:t>
            </a:r>
            <a:br>
              <a:rPr lang="en-US" sz="3600" dirty="0">
                <a:solidFill>
                  <a:schemeClr val="accent1">
                    <a:lumMod val="50000"/>
                  </a:schemeClr>
                </a:solidFill>
                <a:latin typeface="Helvetica" panose="020B0604020202020204" pitchFamily="34" charset="0"/>
                <a:cs typeface="Helvetica" panose="020B0604020202020204" pitchFamily="34" charset="0"/>
              </a:rPr>
            </a:br>
            <a:br>
              <a:rPr lang="en-US" sz="800" dirty="0">
                <a:solidFill>
                  <a:schemeClr val="accent1">
                    <a:lumMod val="50000"/>
                  </a:schemeClr>
                </a:solidFill>
                <a:latin typeface="Helvetica" panose="020B0604020202020204" pitchFamily="34" charset="0"/>
                <a:cs typeface="Helvetica" panose="020B0604020202020204" pitchFamily="34" charset="0"/>
              </a:rPr>
            </a:br>
            <a:r>
              <a:rPr lang="en-US" sz="3600" dirty="0">
                <a:solidFill>
                  <a:schemeClr val="accent1">
                    <a:lumMod val="50000"/>
                  </a:schemeClr>
                </a:solidFill>
                <a:latin typeface="Helvetica" panose="020B0604020202020204" pitchFamily="34" charset="0"/>
                <a:cs typeface="Helvetica" panose="020B0604020202020204" pitchFamily="34" charset="0"/>
              </a:rPr>
              <a:t>A Crucial Tool in </a:t>
            </a:r>
            <a:br>
              <a:rPr lang="en-US" sz="3600" dirty="0">
                <a:solidFill>
                  <a:schemeClr val="accent1">
                    <a:lumMod val="50000"/>
                  </a:schemeClr>
                </a:solidFill>
                <a:latin typeface="Helvetica" panose="020B0604020202020204" pitchFamily="34" charset="0"/>
                <a:cs typeface="Helvetica" panose="020B0604020202020204" pitchFamily="34" charset="0"/>
              </a:rPr>
            </a:br>
            <a:r>
              <a:rPr lang="en-US" sz="3600" dirty="0">
                <a:solidFill>
                  <a:schemeClr val="accent1">
                    <a:lumMod val="50000"/>
                  </a:schemeClr>
                </a:solidFill>
                <a:latin typeface="Helvetica" panose="020B0604020202020204" pitchFamily="34" charset="0"/>
                <a:cs typeface="Helvetica" panose="020B0604020202020204" pitchFamily="34" charset="0"/>
              </a:rPr>
              <a:t>Libraries for Promoting </a:t>
            </a:r>
            <a:br>
              <a:rPr lang="en-US" sz="3600" dirty="0">
                <a:solidFill>
                  <a:schemeClr val="accent1">
                    <a:lumMod val="50000"/>
                  </a:schemeClr>
                </a:solidFill>
                <a:latin typeface="Helvetica" panose="020B0604020202020204" pitchFamily="34" charset="0"/>
                <a:cs typeface="Helvetica" panose="020B0604020202020204" pitchFamily="34" charset="0"/>
              </a:rPr>
            </a:br>
            <a:r>
              <a:rPr lang="en-US" sz="3600" dirty="0">
                <a:solidFill>
                  <a:schemeClr val="accent1">
                    <a:lumMod val="50000"/>
                  </a:schemeClr>
                </a:solidFill>
                <a:latin typeface="Helvetica" panose="020B0604020202020204" pitchFamily="34" charset="0"/>
                <a:cs typeface="Helvetica" panose="020B0604020202020204" pitchFamily="34" charset="0"/>
              </a:rPr>
              <a:t>Intellectual Freedom</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4921" b="14921"/>
          <a:stretch>
            <a:fillRect/>
          </a:stretch>
        </p:blipFill>
        <p:spPr>
          <a:xfrm>
            <a:off x="6030966" y="1426308"/>
            <a:ext cx="5130060" cy="3988782"/>
          </a:xfrm>
        </p:spPr>
      </p:pic>
      <p:sp>
        <p:nvSpPr>
          <p:cNvPr id="8" name="Text Placeholder 7"/>
          <p:cNvSpPr>
            <a:spLocks noGrp="1"/>
          </p:cNvSpPr>
          <p:nvPr>
            <p:ph type="body" sz="half" idx="2"/>
          </p:nvPr>
        </p:nvSpPr>
        <p:spPr>
          <a:xfrm>
            <a:off x="958558" y="4106858"/>
            <a:ext cx="1928575" cy="764699"/>
          </a:xfrm>
        </p:spPr>
        <p:txBody>
          <a:bodyPr>
            <a:noAutofit/>
          </a:bodyPr>
          <a:lstStyle/>
          <a:p>
            <a:r>
              <a:rPr lang="en-US" sz="2000" dirty="0">
                <a:solidFill>
                  <a:schemeClr val="accent6">
                    <a:lumMod val="50000"/>
                  </a:schemeClr>
                </a:solidFill>
                <a:latin typeface="Helvetica" panose="020B0604020202020204" pitchFamily="34" charset="0"/>
                <a:cs typeface="Helvetica" panose="020B0604020202020204" pitchFamily="34" charset="0"/>
              </a:rPr>
              <a:t>Steven Ward</a:t>
            </a:r>
            <a:br>
              <a:rPr lang="en-US" sz="2000" dirty="0">
                <a:solidFill>
                  <a:schemeClr val="accent6">
                    <a:lumMod val="50000"/>
                  </a:schemeClr>
                </a:solidFill>
                <a:latin typeface="Helvetica" panose="020B0604020202020204" pitchFamily="34" charset="0"/>
                <a:cs typeface="Helvetica" panose="020B0604020202020204" pitchFamily="34" charset="0"/>
              </a:rPr>
            </a:br>
            <a:r>
              <a:rPr lang="en-US" sz="2000" dirty="0">
                <a:solidFill>
                  <a:schemeClr val="accent6">
                    <a:lumMod val="50000"/>
                  </a:schemeClr>
                </a:solidFill>
                <a:latin typeface="Helvetica" panose="020B0604020202020204" pitchFamily="34" charset="0"/>
                <a:cs typeface="Helvetica" panose="020B0604020202020204" pitchFamily="34" charset="0"/>
              </a:rPr>
              <a:t>Library Director</a:t>
            </a:r>
            <a:br>
              <a:rPr lang="en-US" sz="2000" dirty="0">
                <a:latin typeface="Helvetica" panose="020B0604020202020204" pitchFamily="34" charset="0"/>
                <a:cs typeface="Helvetica" panose="020B0604020202020204" pitchFamily="34" charset="0"/>
              </a:rPr>
            </a:br>
            <a:r>
              <a:rPr lang="en-US" sz="2000" dirty="0">
                <a:latin typeface="Helvetica" panose="020B0604020202020204" pitchFamily="34" charset="0"/>
                <a:cs typeface="Helvetica" panose="020B0604020202020204" pitchFamily="34" charset="0"/>
              </a:rPr>
              <a:t>		</a:t>
            </a:r>
          </a:p>
        </p:txBody>
      </p:sp>
      <p:pic>
        <p:nvPicPr>
          <p:cNvPr id="10" name="Picture 9" descr="Green Logo: Forsyth Public Libra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33" y="4762310"/>
            <a:ext cx="1631074" cy="652780"/>
          </a:xfrm>
          <a:prstGeom prst="rect">
            <a:avLst/>
          </a:prstGeom>
          <a:noFill/>
          <a:ln>
            <a:noFill/>
          </a:ln>
        </p:spPr>
      </p:pic>
      <p:pic>
        <p:nvPicPr>
          <p:cNvPr id="2" name="Picture 1" descr="Logo: CARLI: Consortium of Academic and Research Libraries in Illinoi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63" y="339075"/>
            <a:ext cx="3610704" cy="679393"/>
          </a:xfrm>
          <a:prstGeom prst="rect">
            <a:avLst/>
          </a:prstGeom>
        </p:spPr>
      </p:pic>
    </p:spTree>
    <p:extLst>
      <p:ext uri="{BB962C8B-B14F-4D97-AF65-F5344CB8AC3E}">
        <p14:creationId xmlns:p14="http://schemas.microsoft.com/office/powerpoint/2010/main" val="295616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 of a large sign depicting the text Intellectual Freedom Festiv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856" y="1828757"/>
            <a:ext cx="5080721" cy="3887370"/>
          </a:xfrm>
          <a:prstGeom prst="rect">
            <a:avLst/>
          </a:prstGeom>
          <a:effectLst>
            <a:glow rad="127000">
              <a:schemeClr val="accent1">
                <a:alpha val="95000"/>
              </a:schemeClr>
            </a:glow>
          </a:effectLst>
        </p:spPr>
      </p:pic>
      <p:pic>
        <p:nvPicPr>
          <p:cNvPr id="16" name="Picture 15" descr="FREADOM sign with the Statue of Liberty reading a book, with the white text depicting FREADOM containing red letters for the middle letters R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6697" y="1828756"/>
            <a:ext cx="2458763" cy="3887371"/>
          </a:xfrm>
          <a:prstGeom prst="rect">
            <a:avLst/>
          </a:prstGeom>
          <a:effectLst>
            <a:glow rad="127000">
              <a:schemeClr val="accent1">
                <a:alpha val="95000"/>
              </a:schemeClr>
            </a:glow>
          </a:effectLst>
        </p:spPr>
      </p:pic>
      <p:pic>
        <p:nvPicPr>
          <p:cNvPr id="20" name="Picture 19" descr="Bookshelf with caution tape covering 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58" y="1828757"/>
            <a:ext cx="3230778" cy="3887371"/>
          </a:xfrm>
          <a:prstGeom prst="rect">
            <a:avLst/>
          </a:prstGeom>
          <a:effectLst>
            <a:glow rad="127000">
              <a:schemeClr val="accent1">
                <a:alpha val="95000"/>
              </a:schemeClr>
            </a:glow>
          </a:effectLst>
        </p:spPr>
      </p:pic>
      <p:sp>
        <p:nvSpPr>
          <p:cNvPr id="2" name="TextBox 1"/>
          <p:cNvSpPr txBox="1"/>
          <p:nvPr/>
        </p:nvSpPr>
        <p:spPr>
          <a:xfrm>
            <a:off x="2093482" y="846666"/>
            <a:ext cx="877146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chemeClr val="accent1">
                    <a:lumMod val="50000"/>
                  </a:schemeClr>
                </a:solidFill>
              </a:rPr>
              <a:t>Intellectual Freedom Should be Celebrated!</a:t>
            </a:r>
          </a:p>
        </p:txBody>
      </p:sp>
    </p:spTree>
    <p:extLst>
      <p:ext uri="{BB962C8B-B14F-4D97-AF65-F5344CB8AC3E}">
        <p14:creationId xmlns:p14="http://schemas.microsoft.com/office/powerpoint/2010/main" val="243374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wooden Scrabble game depicted with the word POLICY spelled out on the wooden tray."/>
          <p:cNvPicPr>
            <a:picLocks noGrp="1" noChangeAspect="1"/>
          </p:cNvPicPr>
          <p:nvPr>
            <p:ph type="pic" idx="1"/>
          </p:nvPr>
        </p:nvPicPr>
        <p:blipFill>
          <a:blip r:embed="rId2">
            <a:extLst>
              <a:ext uri="{28A0092B-C50C-407E-A947-70E740481C1C}">
                <a14:useLocalDpi xmlns:a14="http://schemas.microsoft.com/office/drawing/2010/main" val="0"/>
              </a:ext>
            </a:extLst>
          </a:blip>
          <a:srcRect l="7512" r="7512"/>
          <a:stretch>
            <a:fillRect/>
          </a:stretch>
        </p:blipFill>
        <p:spPr>
          <a:xfrm>
            <a:off x="719480" y="1450547"/>
            <a:ext cx="4737549" cy="3777357"/>
          </a:xfrm>
        </p:spPr>
      </p:pic>
      <p:sp>
        <p:nvSpPr>
          <p:cNvPr id="13" name="TextBox 12"/>
          <p:cNvSpPr txBox="1"/>
          <p:nvPr/>
        </p:nvSpPr>
        <p:spPr>
          <a:xfrm>
            <a:off x="5655640" y="1423276"/>
            <a:ext cx="5845861" cy="4247317"/>
          </a:xfrm>
          <a:prstGeom prst="rect">
            <a:avLst/>
          </a:prstGeom>
          <a:noFill/>
        </p:spPr>
        <p:txBody>
          <a:bodyPr wrap="square" rtlCol="0">
            <a:spAutoFit/>
          </a:bodyPr>
          <a:lstStyle/>
          <a:p>
            <a:pPr algn="ctr"/>
            <a:r>
              <a:rPr lang="en-US" sz="3200" u="sng" dirty="0">
                <a:solidFill>
                  <a:schemeClr val="accent1">
                    <a:lumMod val="50000"/>
                  </a:schemeClr>
                </a:solidFill>
                <a:latin typeface="Helvetica" panose="020B0604020202020204" pitchFamily="34" charset="0"/>
                <a:cs typeface="Helvetica" panose="020B0604020202020204" pitchFamily="34" charset="0"/>
              </a:rPr>
              <a:t>De-escalation via Library Policy</a:t>
            </a:r>
            <a:br>
              <a:rPr lang="en-US" sz="3200" dirty="0">
                <a:solidFill>
                  <a:schemeClr val="accent1">
                    <a:lumMod val="50000"/>
                  </a:schemeClr>
                </a:solidFill>
                <a:latin typeface="Helvetica" panose="020B0604020202020204" pitchFamily="34" charset="0"/>
                <a:cs typeface="Helvetica" panose="020B0604020202020204" pitchFamily="34" charset="0"/>
              </a:rPr>
            </a:br>
            <a:endParaRPr lang="en-US" sz="1400" dirty="0">
              <a:solidFill>
                <a:schemeClr val="accent1">
                  <a:lumMod val="50000"/>
                </a:schemeClr>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Patron Conduct Policy</a:t>
            </a:r>
          </a:p>
          <a:p>
            <a:pPr marL="571500"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Collection Development Policy</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Selection Criteria</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ALA Bill of Rights</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ALA Freedom to Read</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ALA Freedom to View</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Request for Reconsideration</a:t>
            </a:r>
          </a:p>
          <a:p>
            <a:pPr marL="1028700" lvl="1" indent="-571500">
              <a:buFont typeface="Arial" panose="020B0604020202020204" pitchFamily="34" charset="0"/>
              <a:buChar char="•"/>
            </a:pPr>
            <a:endParaRPr 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5837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173" y="1345326"/>
            <a:ext cx="10993819" cy="6247864"/>
          </a:xfrm>
          <a:prstGeom prst="rect">
            <a:avLst/>
          </a:prstGeom>
          <a:noFill/>
        </p:spPr>
        <p:txBody>
          <a:bodyPr wrap="square" rtlCol="0">
            <a:spAutoFit/>
          </a:bodyPr>
          <a:lstStyle/>
          <a:p>
            <a:r>
              <a:rPr lang="en-US" sz="3200" u="sng" dirty="0">
                <a:solidFill>
                  <a:schemeClr val="accent1">
                    <a:lumMod val="50000"/>
                  </a:schemeClr>
                </a:solidFill>
                <a:latin typeface="Helvetica" panose="020B0604020202020204" pitchFamily="34" charset="0"/>
                <a:cs typeface="Helvetica" panose="020B0604020202020204" pitchFamily="34" charset="0"/>
              </a:rPr>
              <a:t>Request for Reconsideration Section of Policy</a:t>
            </a:r>
            <a:endParaRPr lang="en-US" sz="3200" dirty="0">
              <a:solidFill>
                <a:schemeClr val="accent1">
                  <a:lumMod val="50000"/>
                </a:schemeClr>
              </a:solidFill>
              <a:latin typeface="Helvetica" panose="020B0604020202020204" pitchFamily="34" charset="0"/>
              <a:cs typeface="Helvetica" panose="020B0604020202020204" pitchFamily="34" charset="0"/>
            </a:endParaRPr>
          </a:p>
          <a:p>
            <a:pPr lvl="1"/>
            <a:endParaRPr lang="en-US" sz="2800" dirty="0">
              <a:solidFill>
                <a:schemeClr val="accent1">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Suggested Best Practices:</a:t>
            </a:r>
          </a:p>
          <a:p>
            <a:pPr marL="1485900" lvl="2"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Clearly define process from beginning to end</a:t>
            </a:r>
          </a:p>
          <a:p>
            <a:pPr marL="1943100" lvl="3"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Consider steps before allowing a formal complaint</a:t>
            </a:r>
          </a:p>
          <a:p>
            <a:pPr marL="2400300" lvl="4"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Who will have an initial conversation with the patron?</a:t>
            </a:r>
          </a:p>
          <a:p>
            <a:pPr marL="2400300" lvl="4"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What might they do to satisfy the patron’s concern?</a:t>
            </a:r>
          </a:p>
          <a:p>
            <a:pPr marL="2400300" lvl="4"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When to involve management?</a:t>
            </a:r>
          </a:p>
          <a:p>
            <a:pPr marL="1943100" lvl="3"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Request for Reconsideration Form</a:t>
            </a:r>
          </a:p>
          <a:p>
            <a:pPr marL="1943100" lvl="3" indent="-571500">
              <a:buFont typeface="Arial" panose="020B0604020202020204" pitchFamily="34" charset="0"/>
              <a:buChar char="•"/>
            </a:pPr>
            <a:endParaRPr lang="en-US" sz="2800" dirty="0">
              <a:solidFill>
                <a:schemeClr val="accent1">
                  <a:lumMod val="50000"/>
                </a:schemeClr>
              </a:solidFill>
              <a:latin typeface="Helvetica" panose="020B0604020202020204" pitchFamily="34" charset="0"/>
              <a:cs typeface="Helvetica" panose="020B0604020202020204" pitchFamily="34" charset="0"/>
            </a:endParaRPr>
          </a:p>
          <a:p>
            <a:pPr marL="1485900" lvl="2" indent="-571500">
              <a:buFont typeface="Arial" panose="020B0604020202020204" pitchFamily="34" charset="0"/>
              <a:buChar char="•"/>
            </a:pPr>
            <a:endParaRPr lang="en-US" sz="3200" dirty="0">
              <a:solidFill>
                <a:schemeClr val="accent6">
                  <a:lumMod val="50000"/>
                </a:schemeClr>
              </a:solidFill>
              <a:latin typeface="Helvetica" panose="020B0604020202020204" pitchFamily="34" charset="0"/>
              <a:cs typeface="Helvetica" panose="020B0604020202020204" pitchFamily="34" charset="0"/>
            </a:endParaRPr>
          </a:p>
          <a:p>
            <a:endParaRPr lang="en-US" sz="3600" dirty="0">
              <a:solidFill>
                <a:schemeClr val="accent6">
                  <a:lumMod val="50000"/>
                </a:schemeClr>
              </a:solidFill>
              <a:latin typeface="Helvetica" panose="020B0604020202020204" pitchFamily="34" charset="0"/>
              <a:cs typeface="Helvetica" panose="020B0604020202020204" pitchFamily="34" charset="0"/>
            </a:endParaRPr>
          </a:p>
          <a:p>
            <a:pPr algn="ctr"/>
            <a:endParaRPr lang="en-US" sz="3600" dirty="0">
              <a:solidFill>
                <a:schemeClr val="accent6">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512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38122" y="483439"/>
            <a:ext cx="10034375" cy="8340745"/>
          </a:xfrm>
          <a:prstGeom prst="rect">
            <a:avLst/>
          </a:prstGeom>
          <a:noFill/>
        </p:spPr>
        <p:txBody>
          <a:bodyPr wrap="square" rtlCol="0">
            <a:spAutoFit/>
          </a:bodyPr>
          <a:lstStyle/>
          <a:p>
            <a:pPr marL="0" lvl="3"/>
            <a:r>
              <a:rPr lang="en-US" sz="3200" u="sng" dirty="0">
                <a:solidFill>
                  <a:schemeClr val="accent1">
                    <a:lumMod val="50000"/>
                  </a:schemeClr>
                </a:solidFill>
                <a:latin typeface="Helvetica" panose="020B0604020202020204" pitchFamily="34" charset="0"/>
                <a:cs typeface="Helvetica" panose="020B0604020202020204" pitchFamily="34" charset="0"/>
              </a:rPr>
              <a:t>Request for Reconsideration Form</a:t>
            </a:r>
          </a:p>
          <a:p>
            <a:pPr algn="ctr"/>
            <a:endParaRPr lang="en-US" sz="2800" dirty="0">
              <a:solidFill>
                <a:schemeClr val="accent1">
                  <a:lumMod val="50000"/>
                </a:schemeClr>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Ask for specifics:</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Who do they represent?</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What do they object to?</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Did they read, listen to, view entire item?</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What do they believe is the theme?</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What is their recommendation?</a:t>
            </a:r>
          </a:p>
          <a:p>
            <a:pPr marL="571500"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Consider requests beyond your community</a:t>
            </a:r>
          </a:p>
          <a:p>
            <a:pPr marL="571500"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Provide Supplemental Materials</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Collection Development Policy</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ALA Bill of Rights, Freedom to Read &amp; View</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Intellectual Freedom Principles for Academic Libraries</a:t>
            </a:r>
          </a:p>
          <a:p>
            <a:pPr marL="1028700" lvl="1"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p:txBody>
      </p:sp>
      <p:pic>
        <p:nvPicPr>
          <p:cNvPr id="23" name="Picture 22" descr="Check list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308" y="2017985"/>
            <a:ext cx="3263464" cy="2933519"/>
          </a:xfrm>
          <a:prstGeom prst="rect">
            <a:avLst/>
          </a:prstGeom>
        </p:spPr>
      </p:pic>
    </p:spTree>
    <p:extLst>
      <p:ext uri="{BB962C8B-B14F-4D97-AF65-F5344CB8AC3E}">
        <p14:creationId xmlns:p14="http://schemas.microsoft.com/office/powerpoint/2010/main" val="16650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6D2F-CDD1-1049-B63E-9803B96AEFB3}"/>
              </a:ext>
            </a:extLst>
          </p:cNvPr>
          <p:cNvSpPr>
            <a:spLocks noGrp="1"/>
          </p:cNvSpPr>
          <p:nvPr>
            <p:ph type="ctrTitle"/>
          </p:nvPr>
        </p:nvSpPr>
        <p:spPr>
          <a:xfrm>
            <a:off x="1524000" y="406400"/>
            <a:ext cx="9144000" cy="2387600"/>
          </a:xfrm>
        </p:spPr>
        <p:txBody>
          <a:bodyPr/>
          <a:lstStyle/>
          <a:p>
            <a:r>
              <a:rPr lang="en-US" dirty="0"/>
              <a:t>The First Amendment, Challenges, and You</a:t>
            </a:r>
          </a:p>
        </p:txBody>
      </p:sp>
      <p:sp>
        <p:nvSpPr>
          <p:cNvPr id="3" name="Subtitle 2">
            <a:extLst>
              <a:ext uri="{FF2B5EF4-FFF2-40B4-BE49-F238E27FC236}">
                <a16:creationId xmlns:a16="http://schemas.microsoft.com/office/drawing/2014/main" id="{75123EFD-EFB4-224D-AD80-8EBA961FBC27}"/>
              </a:ext>
            </a:extLst>
          </p:cNvPr>
          <p:cNvSpPr>
            <a:spLocks noGrp="1"/>
          </p:cNvSpPr>
          <p:nvPr>
            <p:ph type="subTitle" idx="1"/>
          </p:nvPr>
        </p:nvSpPr>
        <p:spPr/>
        <p:txBody>
          <a:bodyPr/>
          <a:lstStyle/>
          <a:p>
            <a:r>
              <a:rPr lang="en-US" dirty="0"/>
              <a:t>Prepared by Joyce McIntosh</a:t>
            </a:r>
          </a:p>
          <a:p>
            <a:r>
              <a:rPr lang="en-US" dirty="0"/>
              <a:t>Assistant Program Director, Freedom to Read Foundation</a:t>
            </a:r>
          </a:p>
          <a:p>
            <a:r>
              <a:rPr lang="en-US" dirty="0"/>
              <a:t>January 2023</a:t>
            </a:r>
          </a:p>
        </p:txBody>
      </p:sp>
      <p:pic>
        <p:nvPicPr>
          <p:cNvPr id="5" name="Picture 4" descr="Freedom to Read Foundation: Free People Read Freely logo with black book with a torch with red flame.">
            <a:extLst>
              <a:ext uri="{FF2B5EF4-FFF2-40B4-BE49-F238E27FC236}">
                <a16:creationId xmlns:a16="http://schemas.microsoft.com/office/drawing/2014/main" id="{6380F89D-FE59-12A7-DBAA-BDAE4E9B43F4}"/>
              </a:ext>
            </a:extLst>
          </p:cNvPr>
          <p:cNvPicPr>
            <a:picLocks noChangeAspect="1"/>
          </p:cNvPicPr>
          <p:nvPr/>
        </p:nvPicPr>
        <p:blipFill>
          <a:blip r:embed="rId2"/>
          <a:stretch>
            <a:fillRect/>
          </a:stretch>
        </p:blipFill>
        <p:spPr>
          <a:xfrm>
            <a:off x="6781800" y="5740715"/>
            <a:ext cx="4800600" cy="888111"/>
          </a:xfrm>
          <a:prstGeom prst="rect">
            <a:avLst/>
          </a:prstGeom>
        </p:spPr>
      </p:pic>
      <p:pic>
        <p:nvPicPr>
          <p:cNvPr id="9" name="Picture 8" descr="Office for Intellectual Freedom, American Library Association logo with a red flame">
            <a:extLst>
              <a:ext uri="{FF2B5EF4-FFF2-40B4-BE49-F238E27FC236}">
                <a16:creationId xmlns:a16="http://schemas.microsoft.com/office/drawing/2014/main" id="{74F58B25-3F35-9C24-3FBE-611260816719}"/>
              </a:ext>
            </a:extLst>
          </p:cNvPr>
          <p:cNvPicPr>
            <a:picLocks noChangeAspect="1"/>
          </p:cNvPicPr>
          <p:nvPr/>
        </p:nvPicPr>
        <p:blipFill>
          <a:blip r:embed="rId3"/>
          <a:stretch>
            <a:fillRect/>
          </a:stretch>
        </p:blipFill>
        <p:spPr>
          <a:xfrm>
            <a:off x="348611" y="5497032"/>
            <a:ext cx="3657600" cy="1137611"/>
          </a:xfrm>
          <a:prstGeom prst="rect">
            <a:avLst/>
          </a:prstGeom>
        </p:spPr>
      </p:pic>
    </p:spTree>
    <p:extLst>
      <p:ext uri="{BB962C8B-B14F-4D97-AF65-F5344CB8AC3E}">
        <p14:creationId xmlns:p14="http://schemas.microsoft.com/office/powerpoint/2010/main" val="359305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8730" y="714665"/>
            <a:ext cx="10034375" cy="7448193"/>
          </a:xfrm>
          <a:prstGeom prst="rect">
            <a:avLst/>
          </a:prstGeom>
          <a:noFill/>
        </p:spPr>
        <p:txBody>
          <a:bodyPr wrap="square" rtlCol="0">
            <a:spAutoFit/>
          </a:bodyPr>
          <a:lstStyle/>
          <a:p>
            <a:pPr marL="0" lvl="3"/>
            <a:r>
              <a:rPr lang="en-US" sz="3200" u="sng" dirty="0">
                <a:solidFill>
                  <a:schemeClr val="accent1">
                    <a:lumMod val="50000"/>
                  </a:schemeClr>
                </a:solidFill>
                <a:latin typeface="Helvetica" panose="020B0604020202020204" pitchFamily="34" charset="0"/>
                <a:cs typeface="Helvetica" panose="020B0604020202020204" pitchFamily="34" charset="0"/>
              </a:rPr>
              <a:t>Process After a Formal Written Complaint</a:t>
            </a:r>
          </a:p>
          <a:p>
            <a:pPr algn="ctr"/>
            <a:endParaRPr lang="en-US" sz="2800" dirty="0">
              <a:solidFill>
                <a:schemeClr val="accent1">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Notify Managers, Board and/or Admin Officials</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Form a committee, do not act alone</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Have a timeline and stick to it</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Provide written notification of decision</a:t>
            </a:r>
          </a:p>
          <a:p>
            <a:pPr lvl="1"/>
            <a:endParaRPr lang="en-US" sz="1200" dirty="0">
              <a:solidFill>
                <a:schemeClr val="accent1">
                  <a:lumMod val="50000"/>
                </a:schemeClr>
              </a:solidFill>
              <a:latin typeface="Helvetica" panose="020B0604020202020204" pitchFamily="34" charset="0"/>
              <a:cs typeface="Helvetica" panose="020B0604020202020204" pitchFamily="34" charset="0"/>
            </a:endParaRPr>
          </a:p>
          <a:p>
            <a:pPr lvl="1"/>
            <a:r>
              <a:rPr lang="en-US" sz="2800" dirty="0">
                <a:solidFill>
                  <a:schemeClr val="accent1">
                    <a:lumMod val="50000"/>
                  </a:schemeClr>
                </a:solidFill>
                <a:latin typeface="Helvetica" panose="020B0604020202020204" pitchFamily="34" charset="0"/>
                <a:cs typeface="Helvetica" panose="020B0604020202020204" pitchFamily="34" charset="0"/>
              </a:rPr>
              <a:t>If this does not satisfy the patron:</a:t>
            </a:r>
          </a:p>
          <a:p>
            <a:pPr marL="914400" lvl="1" indent="-457200">
              <a:buFont typeface="Arial" panose="020B0604020202020204" pitchFamily="34" charset="0"/>
              <a:buChar char="•"/>
            </a:pPr>
            <a:endParaRPr lang="en-US" sz="1400" dirty="0">
              <a:solidFill>
                <a:schemeClr val="accent1">
                  <a:lumMod val="50000"/>
                </a:schemeClr>
              </a:solidFill>
              <a:latin typeface="Helvetica" panose="020B0604020202020204" pitchFamily="34" charset="0"/>
              <a:cs typeface="Helvetica" panose="020B0604020202020204" pitchFamily="34" charset="0"/>
            </a:endParaRPr>
          </a:p>
          <a:p>
            <a:pPr marL="914400" lvl="1" indent="-4572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Allow the patron to petition the decision</a:t>
            </a:r>
          </a:p>
          <a:p>
            <a:pPr marL="914400" lvl="1" indent="-4572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Add to agenda and invite patron to a meeting, if possible</a:t>
            </a:r>
          </a:p>
          <a:p>
            <a:pPr marL="914400" lvl="1" indent="-4572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Provide written notification of final decision</a:t>
            </a:r>
          </a:p>
          <a:p>
            <a:pPr marL="914400" lvl="1" indent="-4572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Decision is final for </a:t>
            </a:r>
            <a:r>
              <a:rPr lang="en-US" sz="2800" u="sng" dirty="0">
                <a:solidFill>
                  <a:schemeClr val="accent1">
                    <a:lumMod val="50000"/>
                  </a:schemeClr>
                </a:solidFill>
                <a:latin typeface="Helvetica" panose="020B0604020202020204" pitchFamily="34" charset="0"/>
                <a:cs typeface="Helvetica" panose="020B0604020202020204" pitchFamily="34" charset="0"/>
              </a:rPr>
              <a:t>X</a:t>
            </a:r>
            <a:r>
              <a:rPr lang="en-US" sz="2800" dirty="0">
                <a:solidFill>
                  <a:schemeClr val="accent1">
                    <a:lumMod val="50000"/>
                  </a:schemeClr>
                </a:solidFill>
                <a:latin typeface="Helvetica" panose="020B0604020202020204" pitchFamily="34" charset="0"/>
                <a:cs typeface="Helvetica" panose="020B0604020202020204" pitchFamily="34" charset="0"/>
              </a:rPr>
              <a:t> years</a:t>
            </a:r>
          </a:p>
          <a:p>
            <a:pPr marL="571500"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p:txBody>
      </p:sp>
      <p:pic>
        <p:nvPicPr>
          <p:cNvPr id="2" name="Picture 1" descr="Clip art people in solid colors sitting around a brown table putting the pieces of a puzzle toge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976" y="2221075"/>
            <a:ext cx="3704690" cy="2217686"/>
          </a:xfrm>
          <a:prstGeom prst="rect">
            <a:avLst/>
          </a:prstGeom>
        </p:spPr>
      </p:pic>
    </p:spTree>
    <p:extLst>
      <p:ext uri="{BB962C8B-B14F-4D97-AF65-F5344CB8AC3E}">
        <p14:creationId xmlns:p14="http://schemas.microsoft.com/office/powerpoint/2010/main" val="387086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76257" y="1321504"/>
            <a:ext cx="10211549" cy="5386090"/>
          </a:xfrm>
          <a:prstGeom prst="rect">
            <a:avLst/>
          </a:prstGeom>
          <a:noFill/>
        </p:spPr>
        <p:txBody>
          <a:bodyPr wrap="square" rtlCol="0">
            <a:spAutoFit/>
          </a:bodyPr>
          <a:lstStyle/>
          <a:p>
            <a:pPr marL="0" lvl="3"/>
            <a:r>
              <a:rPr lang="en-US" sz="3600" u="sng" dirty="0">
                <a:solidFill>
                  <a:schemeClr val="accent1">
                    <a:lumMod val="50000"/>
                  </a:schemeClr>
                </a:solidFill>
                <a:latin typeface="Helvetica" panose="020B0604020202020204" pitchFamily="34" charset="0"/>
                <a:cs typeface="Helvetica" panose="020B0604020202020204" pitchFamily="34" charset="0"/>
              </a:rPr>
              <a:t>Preparation is the Key to De-escalation!</a:t>
            </a:r>
          </a:p>
          <a:p>
            <a:pPr algn="ctr"/>
            <a:endParaRPr lang="en-US" sz="2800" dirty="0">
              <a:solidFill>
                <a:schemeClr val="accent1">
                  <a:lumMod val="50000"/>
                </a:schemeClr>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Help educate your Library Staff, Colleagues, Library Board and/or Admin Officials</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Encourage professional development opportunities</a:t>
            </a:r>
          </a:p>
          <a:p>
            <a:pPr marL="1028700" lvl="1" indent="-571500">
              <a:buFont typeface="Arial" panose="020B0604020202020204" pitchFamily="34" charset="0"/>
              <a:buChar char="•"/>
            </a:pPr>
            <a:r>
              <a:rPr lang="en-US" sz="2800" dirty="0">
                <a:solidFill>
                  <a:schemeClr val="accent1">
                    <a:lumMod val="50000"/>
                  </a:schemeClr>
                </a:solidFill>
                <a:latin typeface="Helvetica" panose="020B0604020202020204" pitchFamily="34" charset="0"/>
                <a:cs typeface="Helvetica" panose="020B0604020202020204" pitchFamily="34" charset="0"/>
              </a:rPr>
              <a:t>Have one-on-one conversations, use staff meetings to role-play scenarios, incorporate into on-boarding and staff training</a:t>
            </a:r>
          </a:p>
          <a:p>
            <a:pPr marL="1028700" lvl="1" indent="-571500">
              <a:buFont typeface="Arial" panose="020B0604020202020204" pitchFamily="34" charset="0"/>
              <a:buChar char="•"/>
            </a:pPr>
            <a:endParaRPr lang="en-US" sz="2800" dirty="0">
              <a:solidFill>
                <a:schemeClr val="accent1">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1028700" lvl="1"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a:p>
            <a:pPr marL="571500" indent="-571500">
              <a:buFont typeface="Arial" panose="020B0604020202020204" pitchFamily="34" charset="0"/>
              <a:buChar char="•"/>
            </a:pPr>
            <a:endParaRPr lang="en-US" sz="2800" dirty="0">
              <a:solidFill>
                <a:schemeClr val="accent6">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58314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0EA47-33FD-6408-1CC6-2DEFBCE26987}"/>
              </a:ext>
            </a:extLst>
          </p:cNvPr>
          <p:cNvSpPr>
            <a:spLocks noGrp="1"/>
          </p:cNvSpPr>
          <p:nvPr>
            <p:ph type="ctrTitle"/>
          </p:nvPr>
        </p:nvSpPr>
        <p:spPr>
          <a:xfrm>
            <a:off x="1524000" y="1122363"/>
            <a:ext cx="9144000" cy="1655762"/>
          </a:xfrm>
        </p:spPr>
        <p:txBody>
          <a:bodyPr>
            <a:noAutofit/>
          </a:bodyPr>
          <a:lstStyle/>
          <a:p>
            <a:r>
              <a:rPr lang="en-US" sz="5400" b="1" dirty="0">
                <a:latin typeface="Times New Roman" panose="02020603050405020304" pitchFamily="18" charset="0"/>
                <a:cs typeface="Times New Roman" panose="02020603050405020304" pitchFamily="18" charset="0"/>
              </a:rPr>
              <a:t>De-Escalating Challenges </a:t>
            </a:r>
          </a:p>
        </p:txBody>
      </p:sp>
      <p:sp>
        <p:nvSpPr>
          <p:cNvPr id="3" name="Subtitle 2">
            <a:extLst>
              <a:ext uri="{FF2B5EF4-FFF2-40B4-BE49-F238E27FC236}">
                <a16:creationId xmlns:a16="http://schemas.microsoft.com/office/drawing/2014/main" id="{EF31560B-F582-8AF9-63D4-E8B6E572FCD8}"/>
              </a:ext>
            </a:extLst>
          </p:cNvPr>
          <p:cNvSpPr>
            <a:spLocks noGrp="1"/>
          </p:cNvSpPr>
          <p:nvPr>
            <p:ph type="subTitle" idx="1"/>
          </p:nvPr>
        </p:nvSpPr>
        <p:spPr>
          <a:xfrm>
            <a:off x="2695194" y="3557588"/>
            <a:ext cx="6801612" cy="1243012"/>
          </a:xfrm>
        </p:spPr>
        <p:txBody>
          <a:bodyPr/>
          <a:lstStyle/>
          <a:p>
            <a:r>
              <a:rPr lang="en-US" sz="4400" dirty="0">
                <a:latin typeface="Times New Roman" panose="02020603050405020304" pitchFamily="18" charset="0"/>
                <a:cs typeface="Times New Roman" panose="02020603050405020304" pitchFamily="18" charset="0"/>
              </a:rPr>
              <a:t>Conversation and Conflict </a:t>
            </a:r>
          </a:p>
          <a:p>
            <a:endParaRPr lang="en-US" dirty="0"/>
          </a:p>
        </p:txBody>
      </p:sp>
    </p:spTree>
    <p:extLst>
      <p:ext uri="{BB962C8B-B14F-4D97-AF65-F5344CB8AC3E}">
        <p14:creationId xmlns:p14="http://schemas.microsoft.com/office/powerpoint/2010/main" val="3117284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737D-C39D-8BDD-1B0E-75D7E5205F9B}"/>
              </a:ext>
            </a:extLst>
          </p:cNvPr>
          <p:cNvSpPr>
            <a:spLocks noGrp="1"/>
          </p:cNvSpPr>
          <p:nvPr>
            <p:ph type="title"/>
          </p:nvPr>
        </p:nvSpPr>
        <p:spPr>
          <a:xfrm>
            <a:off x="2231136" y="0"/>
            <a:ext cx="7729728" cy="1485900"/>
          </a:xfrm>
        </p:spPr>
        <p:txBody>
          <a:bodyPr>
            <a:normAutofit fontScale="90000"/>
          </a:bodyPr>
          <a:lstStyle/>
          <a:p>
            <a:r>
              <a:rPr lang="en-US" sz="5400" dirty="0">
                <a:latin typeface="Times New Roman" panose="02020603050405020304" pitchFamily="18" charset="0"/>
                <a:cs typeface="Times New Roman" panose="02020603050405020304" pitchFamily="18" charset="0"/>
              </a:rPr>
              <a:t>Individual Challenges</a:t>
            </a:r>
          </a:p>
        </p:txBody>
      </p:sp>
      <p:sp>
        <p:nvSpPr>
          <p:cNvPr id="3" name="Content Placeholder 2">
            <a:extLst>
              <a:ext uri="{FF2B5EF4-FFF2-40B4-BE49-F238E27FC236}">
                <a16:creationId xmlns:a16="http://schemas.microsoft.com/office/drawing/2014/main" id="{7B385591-ED7B-FFF3-0888-0B6AB3A3E128}"/>
              </a:ext>
            </a:extLst>
          </p:cNvPr>
          <p:cNvSpPr>
            <a:spLocks noGrp="1"/>
          </p:cNvSpPr>
          <p:nvPr>
            <p:ph idx="1"/>
          </p:nvPr>
        </p:nvSpPr>
        <p:spPr>
          <a:xfrm>
            <a:off x="838200" y="2062163"/>
            <a:ext cx="2862263" cy="4552950"/>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Challenges brought to you from an actual patron vs. organized political challenges</a:t>
            </a: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5" name="Picture 4" descr="Two signs on one silver pole pointing in opposite directions. The one pointing to the right contains the text &quot;THEM&quot; and the sign pointing left contains the text &quot;US.&quot; Text is white on a blue sign.">
            <a:extLst>
              <a:ext uri="{FF2B5EF4-FFF2-40B4-BE49-F238E27FC236}">
                <a16:creationId xmlns:a16="http://schemas.microsoft.com/office/drawing/2014/main" id="{D553DBCA-9BA4-537D-1A26-9FE22E8D08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10012" y="2062163"/>
            <a:ext cx="7772400" cy="5181600"/>
          </a:xfrm>
          <a:prstGeom prst="rect">
            <a:avLst/>
          </a:prstGeom>
        </p:spPr>
      </p:pic>
      <p:sp>
        <p:nvSpPr>
          <p:cNvPr id="6" name="TextBox 5">
            <a:extLst>
              <a:ext uri="{FF2B5EF4-FFF2-40B4-BE49-F238E27FC236}">
                <a16:creationId xmlns:a16="http://schemas.microsoft.com/office/drawing/2014/main" id="{68925F1C-05D3-9951-AA37-62701FBB1E43}"/>
              </a:ext>
            </a:extLst>
          </p:cNvPr>
          <p:cNvSpPr txBox="1"/>
          <p:nvPr/>
        </p:nvSpPr>
        <p:spPr>
          <a:xfrm>
            <a:off x="2438400" y="8902700"/>
            <a:ext cx="7772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hlinkClick r:id="rId3" tooltip="https://satisfyingretirement.blogspot.com/2020/08/what-is-conservative-why-label.html"/>
              </a:rPr>
              <a:t>This Photo</a:t>
            </a: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rPr>
              <a:t> by Unknown Author is licensed under </a:t>
            </a: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hlinkClick r:id="rId4" tooltip="https://creativecommons.org/licenses/by-nd/3.0/"/>
              </a:rPr>
              <a:t>CC BY-ND</a:t>
            </a:r>
            <a:endPar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5995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46E7-81BF-CC5D-E58E-6E858E86E8FA}"/>
              </a:ext>
            </a:extLst>
          </p:cNvPr>
          <p:cNvSpPr>
            <a:spLocks noGrp="1"/>
          </p:cNvSpPr>
          <p:nvPr>
            <p:ph type="title"/>
          </p:nvPr>
        </p:nvSpPr>
        <p:spPr>
          <a:xfrm>
            <a:off x="4343400" y="964692"/>
            <a:ext cx="7848600" cy="1188720"/>
          </a:xfrm>
        </p:spPr>
        <p:txBody>
          <a:bodyPr>
            <a:normAutofit/>
          </a:bodyPr>
          <a:lstStyle/>
          <a:p>
            <a:r>
              <a:rPr lang="en-US" sz="5400" b="1" dirty="0">
                <a:latin typeface="Times New Roman" panose="02020603050405020304" pitchFamily="18" charset="0"/>
                <a:cs typeface="Times New Roman" panose="02020603050405020304" pitchFamily="18" charset="0"/>
              </a:rPr>
              <a:t>Policy is Good.</a:t>
            </a:r>
          </a:p>
        </p:txBody>
      </p:sp>
      <p:sp>
        <p:nvSpPr>
          <p:cNvPr id="3" name="Content Placeholder 2">
            <a:extLst>
              <a:ext uri="{FF2B5EF4-FFF2-40B4-BE49-F238E27FC236}">
                <a16:creationId xmlns:a16="http://schemas.microsoft.com/office/drawing/2014/main" id="{099022AE-9C6F-045C-314F-990D988A9BB1}"/>
              </a:ext>
            </a:extLst>
          </p:cNvPr>
          <p:cNvSpPr>
            <a:spLocks noGrp="1"/>
          </p:cNvSpPr>
          <p:nvPr>
            <p:ph idx="1"/>
          </p:nvPr>
        </p:nvSpPr>
        <p:spPr>
          <a:xfrm>
            <a:off x="4343400" y="2328863"/>
            <a:ext cx="7600950" cy="3300413"/>
          </a:xfrm>
        </p:spPr>
        <p:txBody>
          <a:bodyPr>
            <a:normAutofit/>
          </a:bodyPr>
          <a:lstStyle/>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But never follow a rule off a cliff. Many times people just want to be heard.</a:t>
            </a:r>
          </a:p>
        </p:txBody>
      </p:sp>
      <p:pic>
        <p:nvPicPr>
          <p:cNvPr id="5" name="Picture 4" descr="Image of a cliff with water below.">
            <a:extLst>
              <a:ext uri="{FF2B5EF4-FFF2-40B4-BE49-F238E27FC236}">
                <a16:creationId xmlns:a16="http://schemas.microsoft.com/office/drawing/2014/main" id="{D162CFF8-1747-FC47-9290-6B9FAF94CC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1006" y="100013"/>
            <a:ext cx="4572000" cy="6858000"/>
          </a:xfrm>
          <a:prstGeom prst="rect">
            <a:avLst/>
          </a:prstGeom>
        </p:spPr>
      </p:pic>
    </p:spTree>
    <p:extLst>
      <p:ext uri="{BB962C8B-B14F-4D97-AF65-F5344CB8AC3E}">
        <p14:creationId xmlns:p14="http://schemas.microsoft.com/office/powerpoint/2010/main" val="3128631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78E0-66DE-9C0A-78CA-435F73350A64}"/>
              </a:ext>
            </a:extLst>
          </p:cNvPr>
          <p:cNvSpPr>
            <a:spLocks noGrp="1"/>
          </p:cNvSpPr>
          <p:nvPr>
            <p:ph type="title"/>
          </p:nvPr>
        </p:nvSpPr>
        <p:spPr>
          <a:xfrm>
            <a:off x="838200" y="228601"/>
            <a:ext cx="10515600" cy="1585912"/>
          </a:xfrm>
        </p:spPr>
        <p:txBody>
          <a:bodyPr>
            <a:normAutofit fontScale="90000"/>
          </a:bodyPr>
          <a:lstStyle/>
          <a:p>
            <a:pPr algn="ctr"/>
            <a:r>
              <a:rPr lang="en-US" sz="6600" b="1" dirty="0">
                <a:latin typeface="Times New Roman" panose="02020603050405020304" pitchFamily="18" charset="0"/>
                <a:cs typeface="Times New Roman" panose="02020603050405020304" pitchFamily="18" charset="0"/>
              </a:rPr>
              <a:t>Stay calm.</a:t>
            </a:r>
            <a:br>
              <a:rPr lang="en-US" sz="66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(This is easier said than done.)</a:t>
            </a:r>
          </a:p>
        </p:txBody>
      </p:sp>
      <p:sp>
        <p:nvSpPr>
          <p:cNvPr id="3" name="Content Placeholder 2">
            <a:extLst>
              <a:ext uri="{FF2B5EF4-FFF2-40B4-BE49-F238E27FC236}">
                <a16:creationId xmlns:a16="http://schemas.microsoft.com/office/drawing/2014/main" id="{D5E17DFD-C434-0C5C-0A49-1E90553DD1D0}"/>
              </a:ext>
            </a:extLst>
          </p:cNvPr>
          <p:cNvSpPr>
            <a:spLocks noGrp="1"/>
          </p:cNvSpPr>
          <p:nvPr>
            <p:ph idx="1"/>
          </p:nvPr>
        </p:nvSpPr>
        <p:spPr>
          <a:xfrm>
            <a:off x="838200" y="2118731"/>
            <a:ext cx="10515600" cy="5136788"/>
          </a:xfrm>
        </p:spPr>
        <p:txBody>
          <a:bodyPr>
            <a:normAutofit/>
          </a:bodyPr>
          <a:lstStyle/>
          <a:p>
            <a:pPr algn="ctr"/>
            <a:endParaRPr lang="en-US" sz="3600" dirty="0">
              <a:latin typeface="Times New Roman" panose="02020603050405020304" pitchFamily="18" charset="0"/>
              <a:cs typeface="Times New Roman" panose="02020603050405020304" pitchFamily="18" charset="0"/>
            </a:endParaRPr>
          </a:p>
        </p:txBody>
      </p:sp>
      <p:pic>
        <p:nvPicPr>
          <p:cNvPr id="6" name="Picture 5" descr="Image of a blue body of water with the sun setting in a pale orange and yellow.">
            <a:extLst>
              <a:ext uri="{FF2B5EF4-FFF2-40B4-BE49-F238E27FC236}">
                <a16:creationId xmlns:a16="http://schemas.microsoft.com/office/drawing/2014/main" id="{24DB2888-DD41-6BB0-7F83-25B997191A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97213" y="1981200"/>
            <a:ext cx="6502400" cy="4876800"/>
          </a:xfrm>
          <a:prstGeom prst="rect">
            <a:avLst/>
          </a:prstGeom>
        </p:spPr>
      </p:pic>
      <p:sp>
        <p:nvSpPr>
          <p:cNvPr id="7" name="TextBox 6">
            <a:extLst>
              <a:ext uri="{FF2B5EF4-FFF2-40B4-BE49-F238E27FC236}">
                <a16:creationId xmlns:a16="http://schemas.microsoft.com/office/drawing/2014/main" id="{B5AD1BD4-79ED-155D-F996-3BCC8AC107AC}"/>
              </a:ext>
            </a:extLst>
          </p:cNvPr>
          <p:cNvSpPr txBox="1"/>
          <p:nvPr/>
        </p:nvSpPr>
        <p:spPr>
          <a:xfrm>
            <a:off x="7845426" y="6858000"/>
            <a:ext cx="6502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hlinkClick r:id="rId3" tooltip="https://www.flickr.com/photos/61195023@N07/11116698445"/>
              </a:rPr>
              <a:t>This Photo</a:t>
            </a: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rPr>
              <a:t> by Unknown Author is licensed under </a:t>
            </a: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hlinkClick r:id="rId4" tooltip="https://creativecommons.org/licenses/by-nc-nd/3.0/"/>
              </a:rPr>
              <a:t>CC BY-NC-ND</a:t>
            </a:r>
            <a:endPar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00102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03E80-E67B-7D47-DA52-CC1099B5E642}"/>
              </a:ext>
            </a:extLst>
          </p:cNvPr>
          <p:cNvSpPr>
            <a:spLocks noGrp="1"/>
          </p:cNvSpPr>
          <p:nvPr>
            <p:ph type="title"/>
          </p:nvPr>
        </p:nvSpPr>
        <p:spPr/>
        <p:txBody>
          <a:bodyPr>
            <a:normAutofit/>
          </a:bodyPr>
          <a:lstStyle/>
          <a:p>
            <a:r>
              <a:rPr lang="en-US" sz="5400" b="1" dirty="0">
                <a:latin typeface="Times New Roman" panose="02020603050405020304" pitchFamily="18" charset="0"/>
                <a:cs typeface="Times New Roman" panose="02020603050405020304" pitchFamily="18" charset="0"/>
              </a:rPr>
              <a:t>Breathe. </a:t>
            </a:r>
          </a:p>
        </p:txBody>
      </p:sp>
      <p:sp>
        <p:nvSpPr>
          <p:cNvPr id="3" name="Content Placeholder 2">
            <a:extLst>
              <a:ext uri="{FF2B5EF4-FFF2-40B4-BE49-F238E27FC236}">
                <a16:creationId xmlns:a16="http://schemas.microsoft.com/office/drawing/2014/main" id="{606E28DD-36E2-D10F-7D97-A01C120EB195}"/>
              </a:ext>
            </a:extLst>
          </p:cNvPr>
          <p:cNvSpPr>
            <a:spLocks noGrp="1"/>
          </p:cNvSpPr>
          <p:nvPr>
            <p:ph idx="1"/>
          </p:nvPr>
        </p:nvSpPr>
        <p:spPr>
          <a:xfrm>
            <a:off x="1285875" y="2967038"/>
            <a:ext cx="5414963" cy="3740794"/>
          </a:xfrm>
        </p:spPr>
        <p:txBody>
          <a:bodyPr>
            <a:normAutofit/>
          </a:bodyPr>
          <a:lstStyle/>
          <a:p>
            <a:pPr algn="ctr"/>
            <a:r>
              <a:rPr lang="en-US" sz="5400" dirty="0">
                <a:latin typeface="Times New Roman" panose="02020603050405020304" pitchFamily="18" charset="0"/>
                <a:cs typeface="Times New Roman" panose="02020603050405020304" pitchFamily="18" charset="0"/>
              </a:rPr>
              <a:t>Maintain your professional face.</a:t>
            </a:r>
          </a:p>
        </p:txBody>
      </p:sp>
      <p:pic>
        <p:nvPicPr>
          <p:cNvPr id="5" name="Picture 4" descr="Image of a woman with a mauve dress with puffy sleeves, wearing heavy makeup, smiling, with a giant mauve flower in her short curly hair. ">
            <a:extLst>
              <a:ext uri="{FF2B5EF4-FFF2-40B4-BE49-F238E27FC236}">
                <a16:creationId xmlns:a16="http://schemas.microsoft.com/office/drawing/2014/main" id="{C6BBB717-31BD-19B7-B317-E9865847818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12864" y="2845308"/>
            <a:ext cx="3048000" cy="3048000"/>
          </a:xfrm>
          <a:prstGeom prst="rect">
            <a:avLst/>
          </a:prstGeom>
        </p:spPr>
      </p:pic>
      <p:sp>
        <p:nvSpPr>
          <p:cNvPr id="6" name="TextBox 5">
            <a:extLst>
              <a:ext uri="{FF2B5EF4-FFF2-40B4-BE49-F238E27FC236}">
                <a16:creationId xmlns:a16="http://schemas.microsoft.com/office/drawing/2014/main" id="{23BB7B3E-2F7C-B928-8207-BA896E80D76D}"/>
              </a:ext>
            </a:extLst>
          </p:cNvPr>
          <p:cNvSpPr txBox="1"/>
          <p:nvPr/>
        </p:nvSpPr>
        <p:spPr>
          <a:xfrm>
            <a:off x="6829425" y="6477000"/>
            <a:ext cx="3048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3" tooltip="https://letterstotwilight.com/2012/05/23/reasons-why-we-should-care-that-bd-wins-the-day-at-mtv-movie-awards/hunger-games-story-effie-trinkets-hair/"/>
              </a:rPr>
              <a:t>This Photo</a:t>
            </a:r>
            <a:r>
              <a:rPr kumimoji="0" lang="en-US" sz="900" b="0" i="0" u="none" strike="noStrike" kern="1200" cap="none" spc="0" normalizeH="0" baseline="0" noProof="0" dirty="0">
                <a:ln>
                  <a:noFill/>
                </a:ln>
                <a:solidFill>
                  <a:srgbClr val="000000"/>
                </a:solidFill>
                <a:effectLst/>
                <a:uLnTx/>
                <a:uFillTx/>
                <a:latin typeface="Gill Sans MT" panose="020B0502020104020203"/>
                <a:ea typeface="+mn-ea"/>
                <a:cs typeface="+mn-cs"/>
              </a:rPr>
              <a:t> by Unknown Author is licensed under </a:t>
            </a:r>
            <a:r>
              <a:rPr kumimoji="0" lang="en-US" sz="9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4" tooltip="https://creativecommons.org/licenses/by-nd/3.0/"/>
              </a:rPr>
              <a:t>CC BY-ND</a:t>
            </a:r>
            <a:endParaRPr kumimoji="0" lang="en-US" sz="9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0566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79E1-CF08-F83F-7B53-321F240C17F1}"/>
              </a:ext>
            </a:extLst>
          </p:cNvPr>
          <p:cNvSpPr>
            <a:spLocks noGrp="1"/>
          </p:cNvSpPr>
          <p:nvPr>
            <p:ph type="title"/>
          </p:nvPr>
        </p:nvSpPr>
        <p:spPr>
          <a:xfrm>
            <a:off x="1243013" y="128588"/>
            <a:ext cx="8717851" cy="1591954"/>
          </a:xfrm>
        </p:spPr>
        <p:txBody>
          <a:bodyPr>
            <a:noAutofit/>
          </a:bodyPr>
          <a:lstStyle/>
          <a:p>
            <a:r>
              <a:rPr lang="en-US" sz="5400" b="1" dirty="0">
                <a:latin typeface="Times New Roman" panose="02020603050405020304" pitchFamily="18" charset="0"/>
                <a:cs typeface="Times New Roman" panose="02020603050405020304" pitchFamily="18" charset="0"/>
              </a:rPr>
              <a:t>De-escalation info</a:t>
            </a:r>
            <a:r>
              <a:rPr lang="en-US" sz="54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8CD09E93-1789-1E8D-2385-6EFC4C0D6402}"/>
              </a:ext>
            </a:extLst>
          </p:cNvPr>
          <p:cNvSpPr>
            <a:spLocks noGrp="1"/>
          </p:cNvSpPr>
          <p:nvPr>
            <p:ph idx="1"/>
          </p:nvPr>
        </p:nvSpPr>
        <p:spPr>
          <a:xfrm>
            <a:off x="838200" y="1825625"/>
            <a:ext cx="3476625" cy="4351338"/>
          </a:xfrm>
        </p:spPr>
        <p:txBody>
          <a:bodyPr>
            <a:normAutofit/>
          </a:bodyPr>
          <a:lstStyle/>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Mental health agencies, doctor’s offices, and of course, ALA.</a:t>
            </a:r>
          </a:p>
        </p:txBody>
      </p:sp>
      <p:pic>
        <p:nvPicPr>
          <p:cNvPr id="5" name="Picture 4">
            <a:extLst>
              <a:ext uri="{FF2B5EF4-FFF2-40B4-BE49-F238E27FC236}">
                <a16:creationId xmlns:a16="http://schemas.microsoft.com/office/drawing/2014/main" id="{265F6062-36E4-D8D1-CB95-5A111CCD3A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67177" y="1854201"/>
            <a:ext cx="7620000" cy="5067300"/>
          </a:xfrm>
          <a:prstGeom prst="rect">
            <a:avLst/>
          </a:prstGeom>
        </p:spPr>
      </p:pic>
      <p:sp>
        <p:nvSpPr>
          <p:cNvPr id="6" name="TextBox 5" descr="Image of a beautiful library with a domed ceiling, an open floor plan with two levels of books on the walls and standing book shelves, statues, and chairs.">
            <a:extLst>
              <a:ext uri="{FF2B5EF4-FFF2-40B4-BE49-F238E27FC236}">
                <a16:creationId xmlns:a16="http://schemas.microsoft.com/office/drawing/2014/main" id="{946957F3-FB55-0540-2EF6-A0D5D1BEE8DA}"/>
              </a:ext>
            </a:extLst>
          </p:cNvPr>
          <p:cNvSpPr txBox="1"/>
          <p:nvPr/>
        </p:nvSpPr>
        <p:spPr>
          <a:xfrm>
            <a:off x="4429125" y="5962650"/>
            <a:ext cx="762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3" tooltip="https://medium.com/@jakeorlowitz/youre-a-researcher-without-a-library-what-do-you-do-6811a30373cd"/>
              </a:rPr>
              <a:t>This Photo</a:t>
            </a:r>
            <a:r>
              <a:rPr kumimoji="0" lang="en-US" sz="900" b="0" i="0" u="none" strike="noStrike" kern="1200" cap="none" spc="0" normalizeH="0" baseline="0" noProof="0" dirty="0">
                <a:ln>
                  <a:noFill/>
                </a:ln>
                <a:solidFill>
                  <a:srgbClr val="000000"/>
                </a:solidFill>
                <a:effectLst/>
                <a:uLnTx/>
                <a:uFillTx/>
                <a:latin typeface="Gill Sans MT" panose="020B0502020104020203"/>
                <a:ea typeface="+mn-ea"/>
                <a:cs typeface="+mn-cs"/>
              </a:rPr>
              <a:t> by Unknown Author is licensed under </a:t>
            </a:r>
            <a:r>
              <a:rPr kumimoji="0" lang="en-US" sz="900" b="0" i="0" u="none" strike="noStrike" kern="1200" cap="none" spc="0" normalizeH="0" baseline="0" noProof="0" dirty="0">
                <a:ln>
                  <a:noFill/>
                </a:ln>
                <a:solidFill>
                  <a:srgbClr val="000000"/>
                </a:solidFill>
                <a:effectLst/>
                <a:uLnTx/>
                <a:uFillTx/>
                <a:latin typeface="Gill Sans MT" panose="020B0502020104020203"/>
                <a:ea typeface="+mn-ea"/>
                <a:cs typeface="+mn-cs"/>
                <a:hlinkClick r:id="rId4" tooltip="https://creativecommons.org/licenses/by-sa/3.0/"/>
              </a:rPr>
              <a:t>CC BY-SA</a:t>
            </a:r>
            <a:endParaRPr kumimoji="0" lang="en-US" sz="9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46142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E3A2-BB71-9354-2DFA-D873E12EBE5C}"/>
              </a:ext>
            </a:extLst>
          </p:cNvPr>
          <p:cNvSpPr>
            <a:spLocks noGrp="1"/>
          </p:cNvSpPr>
          <p:nvPr>
            <p:ph type="title"/>
          </p:nvPr>
        </p:nvSpPr>
        <p:spPr>
          <a:xfrm>
            <a:off x="2231136" y="185738"/>
            <a:ext cx="7729728" cy="1414462"/>
          </a:xfrm>
        </p:spPr>
        <p:txBody>
          <a:bodyPr>
            <a:noAutofit/>
          </a:bodyPr>
          <a:lstStyle/>
          <a:p>
            <a:r>
              <a:rPr lang="en-US" sz="5400" b="1" dirty="0">
                <a:solidFill>
                  <a:srgbClr val="4A4A4A"/>
                </a:solidFill>
                <a:effectLst/>
                <a:latin typeface="Times New Roman" panose="02020603050405020304" pitchFamily="18" charset="0"/>
                <a:ea typeface="Calibri" panose="020F0502020204030204" pitchFamily="34" charset="0"/>
                <a:cs typeface="Times New Roman" panose="02020603050405020304" pitchFamily="18" charset="0"/>
              </a:rPr>
              <a:t>De-Escalation Tips:</a:t>
            </a:r>
            <a:r>
              <a:rPr lang="en-US" sz="5400" b="1" dirty="0">
                <a:effectLst/>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583B1F-DF56-22CD-6F05-CC93F6937306}"/>
              </a:ext>
            </a:extLst>
          </p:cNvPr>
          <p:cNvSpPr>
            <a:spLocks noGrp="1"/>
          </p:cNvSpPr>
          <p:nvPr>
            <p:ph idx="1"/>
          </p:nvPr>
        </p:nvSpPr>
        <p:spPr>
          <a:xfrm>
            <a:off x="2231136" y="1600200"/>
            <a:ext cx="7729728" cy="5257800"/>
          </a:xfrm>
        </p:spPr>
        <p:txBody>
          <a:bodyPr>
            <a:noAutofit/>
          </a:bodyPr>
          <a:lstStyle/>
          <a:p>
            <a:pPr marL="0" marR="0" indent="0" algn="ctr">
              <a:spcBef>
                <a:spcPts val="0"/>
              </a:spcBef>
              <a:spcAft>
                <a:spcPts val="1200"/>
              </a:spcAft>
              <a:buNone/>
            </a:pPr>
            <a:r>
              <a:rPr lang="en-US" sz="2400" b="1"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LOWLINE:</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b="1"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24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isten to what the issue is and the person's concerns.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b="1"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ffer reflective comments to show that you have heard what their concerns are.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b="1"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4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ait until the person has released their frustration and explained how they are feeling.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b="1"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24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ook and maintain appropriate eye contact to connect with the person.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b="1"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ncline your head slightly, to show you are listening and give you a non-threating posture.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b="1"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od to confirm that you are listening and have understood.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b="1"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4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xpress empathy to show you have understood.</a:t>
            </a:r>
          </a:p>
          <a:p>
            <a:pPr marL="342900" marR="0" lvl="0" indent="-342900">
              <a:spcBef>
                <a:spcPts val="0"/>
              </a:spcBef>
              <a:spcAft>
                <a:spcPts val="0"/>
              </a:spcAft>
              <a:buSzPts val="1000"/>
              <a:buFont typeface="Symbol" pitchFamily="2" charset="2"/>
              <a:buChar char=""/>
              <a:tabLst>
                <a:tab pos="457200" algn="l"/>
              </a:tabLst>
            </a:pPr>
            <a:endParaRPr lang="en-US" sz="2400" dirty="0">
              <a:solidFill>
                <a:srgbClr val="22272B"/>
              </a:solidFill>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SzPts val="1000"/>
              <a:buNone/>
              <a:tabLst>
                <a:tab pos="457200" algn="l"/>
              </a:tabLst>
            </a:pPr>
            <a:r>
              <a:rPr lang="en-US" sz="1200" kern="18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https://</a:t>
            </a:r>
            <a:r>
              <a:rPr lang="en-US" sz="1200" kern="1800" dirty="0" err="1">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www.health.nsw.gov.au</a:t>
            </a:r>
            <a:r>
              <a:rPr lang="en-US" sz="1200" kern="18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kern="1800" dirty="0" err="1">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mentalhealth</a:t>
            </a:r>
            <a:r>
              <a:rPr lang="en-US" sz="1200" kern="1800" dirty="0">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/psychosocial/strategies/Pages/managing-</a:t>
            </a:r>
            <a:r>
              <a:rPr lang="en-US" sz="1200" kern="1800" dirty="0" err="1">
                <a:solidFill>
                  <a:srgbClr val="22272B"/>
                </a:solidFill>
                <a:effectLst/>
                <a:latin typeface="Times New Roman" panose="02020603050405020304" pitchFamily="18" charset="0"/>
                <a:ea typeface="Times New Roman" panose="02020603050405020304" pitchFamily="18" charset="0"/>
                <a:cs typeface="Times New Roman" panose="02020603050405020304" pitchFamily="18" charset="0"/>
              </a:rPr>
              <a:t>anger.asp</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232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5EBF-C53B-8E84-9701-F1A1504F6D8C}"/>
              </a:ext>
            </a:extLst>
          </p:cNvPr>
          <p:cNvSpPr>
            <a:spLocks noGrp="1"/>
          </p:cNvSpPr>
          <p:nvPr>
            <p:ph type="title"/>
          </p:nvPr>
        </p:nvSpPr>
        <p:spPr/>
        <p:txBody>
          <a:bodyPr>
            <a:normAutofit fontScale="90000"/>
          </a:bodyPr>
          <a:lstStyle/>
          <a:p>
            <a:r>
              <a:rPr lang="en-US" sz="60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Listen</a:t>
            </a:r>
            <a:br>
              <a:rPr lang="en-US" sz="2800" b="1" i="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82B7989-598E-3CD8-430E-BCDABE8494AF}"/>
              </a:ext>
            </a:extLst>
          </p:cNvPr>
          <p:cNvSpPr>
            <a:spLocks noGrp="1"/>
          </p:cNvSpPr>
          <p:nvPr>
            <p:ph idx="1"/>
          </p:nvPr>
        </p:nvSpPr>
        <p:spPr>
          <a:xfrm>
            <a:off x="2231136" y="2638044"/>
            <a:ext cx="7729728" cy="3905631"/>
          </a:xfrm>
        </p:spPr>
        <p:txBody>
          <a:bodyPr>
            <a:normAutofit fontScale="85000" lnSpcReduction="20000"/>
          </a:bodyPr>
          <a:lstStyle/>
          <a:p>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Non-directive feedback:</a:t>
            </a:r>
          </a:p>
          <a:p>
            <a:pPr marL="0" marR="0" lvl="0" indent="0">
              <a:spcBef>
                <a:spcPts val="0"/>
              </a:spcBef>
              <a:spcAft>
                <a:spcPts val="0"/>
              </a:spcAft>
              <a:buSzPts val="1000"/>
              <a:buNone/>
              <a:tabLst>
                <a:tab pos="457200" algn="l"/>
              </a:tabLst>
            </a:pPr>
            <a:endParaRPr lang="en-US" sz="4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4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 you tell me more about that?”</a:t>
            </a:r>
          </a:p>
          <a:p>
            <a:pPr marL="0" marR="0" lvl="0" indent="0">
              <a:spcBef>
                <a:spcPts val="0"/>
              </a:spcBef>
              <a:spcAft>
                <a:spcPts val="0"/>
              </a:spcAft>
              <a:buSzPts val="1000"/>
              <a:buNone/>
              <a:tabLst>
                <a:tab pos="457200" algn="l"/>
              </a:tabLst>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4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“Please let me understand exactly   what troubles you.”</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3253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6D2F-CDD1-1049-B63E-9803B96AEFB3}"/>
              </a:ext>
            </a:extLst>
          </p:cNvPr>
          <p:cNvSpPr>
            <a:spLocks noGrp="1"/>
          </p:cNvSpPr>
          <p:nvPr>
            <p:ph type="ctrTitle"/>
          </p:nvPr>
        </p:nvSpPr>
        <p:spPr>
          <a:xfrm>
            <a:off x="1524000" y="-1116012"/>
            <a:ext cx="9144000" cy="2387600"/>
          </a:xfrm>
        </p:spPr>
        <p:txBody>
          <a:bodyPr/>
          <a:lstStyle/>
          <a:p>
            <a:r>
              <a:rPr lang="en-US" dirty="0"/>
              <a:t>Where are we at today?</a:t>
            </a:r>
          </a:p>
        </p:txBody>
      </p:sp>
      <p:pic>
        <p:nvPicPr>
          <p:cNvPr id="5" name="Picture 4">
            <a:extLst>
              <a:ext uri="{FF2B5EF4-FFF2-40B4-BE49-F238E27FC236}">
                <a16:creationId xmlns:a16="http://schemas.microsoft.com/office/drawing/2014/main" id="{B0A26618-55B0-4588-951F-CA755F6A861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2244" y="1448915"/>
            <a:ext cx="6362442" cy="4787650"/>
          </a:xfrm>
          <a:prstGeom prst="rect">
            <a:avLst/>
          </a:prstGeom>
        </p:spPr>
      </p:pic>
      <p:sp>
        <p:nvSpPr>
          <p:cNvPr id="7" name="TextBox 6">
            <a:extLst>
              <a:ext uri="{FF2B5EF4-FFF2-40B4-BE49-F238E27FC236}">
                <a16:creationId xmlns:a16="http://schemas.microsoft.com/office/drawing/2014/main" id="{E685DF10-B4FB-4045-88CE-C2FD083F4EE1}"/>
              </a:ext>
            </a:extLst>
          </p:cNvPr>
          <p:cNvSpPr txBox="1"/>
          <p:nvPr/>
        </p:nvSpPr>
        <p:spPr>
          <a:xfrm>
            <a:off x="7526661" y="1448915"/>
            <a:ext cx="514022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
                <a:srgbClr val="4A66AC"/>
              </a:buClr>
              <a:buSzPts val="2400"/>
              <a:buFont typeface="Calibri" panose="020F050202020403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2019: 377 challenges</a:t>
            </a:r>
          </a:p>
          <a:p>
            <a:pPr marL="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2020: 156 challenges</a:t>
            </a:r>
          </a:p>
          <a:p>
            <a:pPr marL="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(Pandemic Year)</a:t>
            </a:r>
          </a:p>
          <a:p>
            <a:pPr marL="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2021: 729 challenges</a:t>
            </a:r>
          </a:p>
          <a:p>
            <a:pPr marL="121917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1597 titles</a:t>
            </a:r>
          </a:p>
          <a:p>
            <a:pPr marL="121917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Last 90 Days:</a:t>
            </a:r>
          </a:p>
          <a:p>
            <a:pPr marL="121917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288 Challenges</a:t>
            </a:r>
          </a:p>
          <a:p>
            <a:pPr marL="121917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19170" marR="0" lvl="0" indent="0" algn="l" defTabSz="914400" rtl="0" eaLnBrk="1" fontAlgn="auto" latinLnBrk="0" hangingPunct="1">
              <a:lnSpc>
                <a:spcPct val="100000"/>
              </a:lnSpc>
              <a:spcBef>
                <a:spcPts val="0"/>
              </a:spcBef>
              <a:spcAft>
                <a:spcPts val="0"/>
              </a:spcAft>
              <a:buClr>
                <a:srgbClr val="4A66AC"/>
              </a:buClr>
              <a:buSzPts val="2400"/>
              <a:buFont typeface="Calibri" panose="020F050202020403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281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3FF6-D708-0F67-9130-EDED1C64B5AE}"/>
              </a:ext>
            </a:extLst>
          </p:cNvPr>
          <p:cNvSpPr>
            <a:spLocks noGrp="1"/>
          </p:cNvSpPr>
          <p:nvPr>
            <p:ph type="title"/>
          </p:nvPr>
        </p:nvSpPr>
        <p:spPr>
          <a:xfrm>
            <a:off x="838200" y="566432"/>
            <a:ext cx="10515600" cy="1719567"/>
          </a:xfrm>
        </p:spPr>
        <p:txBody>
          <a:bodyPr>
            <a:normAutofit/>
          </a:bodyPr>
          <a:lstStyle/>
          <a:p>
            <a:r>
              <a:rPr lang="en-US" sz="5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Active listening:</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C6C7F86-E69E-24E6-C34A-625F7F2B4377}"/>
              </a:ext>
            </a:extLst>
          </p:cNvPr>
          <p:cNvSpPr>
            <a:spLocks noGrp="1"/>
          </p:cNvSpPr>
          <p:nvPr>
            <p:ph idx="1"/>
          </p:nvPr>
        </p:nvSpPr>
        <p:spPr>
          <a:xfrm>
            <a:off x="838200" y="2285999"/>
            <a:ext cx="10515600" cy="4286250"/>
          </a:xfrm>
        </p:spPr>
        <p:txBody>
          <a:bodyPr>
            <a:normAutofit/>
          </a:bodyPr>
          <a:lstStyle/>
          <a:p>
            <a:pPr marL="342900" marR="0" lvl="0" indent="-342900">
              <a:spcBef>
                <a:spcPts val="0"/>
              </a:spcBef>
              <a:spcAft>
                <a:spcPts val="0"/>
              </a:spcAft>
              <a:tabLst>
                <a:tab pos="457200" algn="l"/>
              </a:tabLst>
            </a:pPr>
            <a:r>
              <a:rPr lang="en-US" sz="5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Non-verbal signals such as facial expression and body language.</a:t>
            </a:r>
            <a:endParaRPr lang="en-US" sz="5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tabLst>
                <a:tab pos="457200" algn="l"/>
              </a:tabLst>
            </a:pPr>
            <a:r>
              <a:rPr lang="en-US" sz="5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Paraverbal communication including tone of voice, inflection and volume.</a:t>
            </a:r>
            <a:endParaRPr lang="en-US" sz="5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76633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279F-D7FA-AA51-C522-4C543631731A}"/>
              </a:ext>
            </a:extLst>
          </p:cNvPr>
          <p:cNvSpPr>
            <a:spLocks noGrp="1"/>
          </p:cNvSpPr>
          <p:nvPr>
            <p:ph type="title"/>
          </p:nvPr>
        </p:nvSpPr>
        <p:spPr>
          <a:xfrm>
            <a:off x="681037" y="446460"/>
            <a:ext cx="10515600" cy="1343025"/>
          </a:xfrm>
        </p:spPr>
        <p:txBody>
          <a:bodyPr>
            <a:noAutofit/>
          </a:bodyPr>
          <a:lstStyle/>
          <a:p>
            <a:br>
              <a:rPr lang="en-US" sz="5400" b="1" i="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br>
            <a:r>
              <a:rPr lang="en-US" sz="54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Offer</a:t>
            </a:r>
            <a:br>
              <a:rPr lang="en-US" sz="5400" b="1" i="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p>
        </p:txBody>
      </p:sp>
      <p:sp>
        <p:nvSpPr>
          <p:cNvPr id="3" name="Content Placeholder 2">
            <a:extLst>
              <a:ext uri="{FF2B5EF4-FFF2-40B4-BE49-F238E27FC236}">
                <a16:creationId xmlns:a16="http://schemas.microsoft.com/office/drawing/2014/main" id="{9DA307FB-01EF-834B-1E76-D641F024DE26}"/>
              </a:ext>
            </a:extLst>
          </p:cNvPr>
          <p:cNvSpPr>
            <a:spLocks noGrp="1"/>
          </p:cNvSpPr>
          <p:nvPr>
            <p:ph idx="1"/>
          </p:nvPr>
        </p:nvSpPr>
        <p:spPr/>
        <p:txBody>
          <a:bodyPr>
            <a:normAutofit/>
          </a:bodyPr>
          <a:lstStyle/>
          <a:p>
            <a:r>
              <a:rPr lang="en-US" sz="4800" dirty="0">
                <a:latin typeface="Times New Roman" panose="02020603050405020304" pitchFamily="18" charset="0"/>
                <a:cs typeface="Times New Roman" panose="02020603050405020304" pitchFamily="18" charset="0"/>
              </a:rPr>
              <a:t>Let people vent</a:t>
            </a:r>
          </a:p>
        </p:txBody>
      </p:sp>
    </p:spTree>
    <p:extLst>
      <p:ext uri="{BB962C8B-B14F-4D97-AF65-F5344CB8AC3E}">
        <p14:creationId xmlns:p14="http://schemas.microsoft.com/office/powerpoint/2010/main" val="223481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10AF-0EEA-30E5-A1CD-B6932EB15033}"/>
              </a:ext>
            </a:extLst>
          </p:cNvPr>
          <p:cNvSpPr>
            <a:spLocks noGrp="1"/>
          </p:cNvSpPr>
          <p:nvPr>
            <p:ph type="title"/>
          </p:nvPr>
        </p:nvSpPr>
        <p:spPr>
          <a:xfrm>
            <a:off x="2231136" y="850392"/>
            <a:ext cx="7729728" cy="1188720"/>
          </a:xfrm>
        </p:spPr>
        <p:txBody>
          <a:bodyPr>
            <a:normAutofit/>
          </a:bodyPr>
          <a:lstStyle/>
          <a:p>
            <a:r>
              <a:rPr lang="en-US" sz="5400" b="1" dirty="0">
                <a:latin typeface="Times New Roman" panose="02020603050405020304" pitchFamily="18" charset="0"/>
                <a:cs typeface="Times New Roman" panose="02020603050405020304" pitchFamily="18" charset="0"/>
              </a:rPr>
              <a:t>Wait</a:t>
            </a:r>
          </a:p>
        </p:txBody>
      </p:sp>
      <p:sp>
        <p:nvSpPr>
          <p:cNvPr id="3" name="Content Placeholder 2">
            <a:extLst>
              <a:ext uri="{FF2B5EF4-FFF2-40B4-BE49-F238E27FC236}">
                <a16:creationId xmlns:a16="http://schemas.microsoft.com/office/drawing/2014/main" id="{A1DA972A-0CF6-2A24-E8AC-13297ED8B55B}"/>
              </a:ext>
            </a:extLst>
          </p:cNvPr>
          <p:cNvSpPr>
            <a:spLocks noGrp="1"/>
          </p:cNvSpPr>
          <p:nvPr>
            <p:ph idx="1"/>
          </p:nvPr>
        </p:nvSpPr>
        <p:spPr/>
        <p:txBody>
          <a:bodyPr>
            <a:normAutofit/>
          </a:bodyPr>
          <a:lstStyle/>
          <a:p>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Don’t rush in</a:t>
            </a:r>
          </a:p>
        </p:txBody>
      </p:sp>
    </p:spTree>
    <p:extLst>
      <p:ext uri="{BB962C8B-B14F-4D97-AF65-F5344CB8AC3E}">
        <p14:creationId xmlns:p14="http://schemas.microsoft.com/office/powerpoint/2010/main" val="104351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CD2-DAD0-131C-7332-576314805393}"/>
              </a:ext>
            </a:extLst>
          </p:cNvPr>
          <p:cNvSpPr>
            <a:spLocks noGrp="1"/>
          </p:cNvSpPr>
          <p:nvPr>
            <p:ph type="title"/>
          </p:nvPr>
        </p:nvSpPr>
        <p:spPr>
          <a:xfrm>
            <a:off x="2116836" y="950404"/>
            <a:ext cx="7729728" cy="1188720"/>
          </a:xfrm>
        </p:spPr>
        <p:txBody>
          <a:bodyPr>
            <a:normAutofit/>
          </a:bodyPr>
          <a:lstStyle/>
          <a:p>
            <a:r>
              <a:rPr lang="en-US" sz="5400" b="1" dirty="0">
                <a:latin typeface="Times New Roman" panose="02020603050405020304" pitchFamily="18" charset="0"/>
                <a:cs typeface="Times New Roman" panose="02020603050405020304" pitchFamily="18" charset="0"/>
              </a:rPr>
              <a:t>Look</a:t>
            </a:r>
          </a:p>
        </p:txBody>
      </p:sp>
      <p:sp>
        <p:nvSpPr>
          <p:cNvPr id="3" name="Content Placeholder 2">
            <a:extLst>
              <a:ext uri="{FF2B5EF4-FFF2-40B4-BE49-F238E27FC236}">
                <a16:creationId xmlns:a16="http://schemas.microsoft.com/office/drawing/2014/main" id="{5E748020-D803-95F9-2B49-478D3F82B284}"/>
              </a:ext>
            </a:extLst>
          </p:cNvPr>
          <p:cNvSpPr>
            <a:spLocks noGrp="1"/>
          </p:cNvSpPr>
          <p:nvPr>
            <p:ph idx="1"/>
          </p:nvPr>
        </p:nvSpPr>
        <p:spPr/>
        <p:txBody>
          <a:bodyPr>
            <a:normAutofit/>
          </a:bodyPr>
          <a:lstStyle/>
          <a:p>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Remain as neutral as possible </a:t>
            </a:r>
          </a:p>
        </p:txBody>
      </p:sp>
    </p:spTree>
    <p:extLst>
      <p:ext uri="{BB962C8B-B14F-4D97-AF65-F5344CB8AC3E}">
        <p14:creationId xmlns:p14="http://schemas.microsoft.com/office/powerpoint/2010/main" val="2549484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A177-D1C0-11E7-6A2E-495445543C04}"/>
              </a:ext>
            </a:extLst>
          </p:cNvPr>
          <p:cNvSpPr>
            <a:spLocks noGrp="1"/>
          </p:cNvSpPr>
          <p:nvPr>
            <p:ph type="title"/>
          </p:nvPr>
        </p:nvSpPr>
        <p:spPr/>
        <p:txBody>
          <a:bodyPr>
            <a:normAutofit/>
          </a:bodyPr>
          <a:lstStyle/>
          <a:p>
            <a:r>
              <a:rPr lang="en-US" sz="5400" b="1" dirty="0">
                <a:latin typeface="Times New Roman" panose="02020603050405020304" pitchFamily="18" charset="0"/>
                <a:cs typeface="Times New Roman" panose="02020603050405020304" pitchFamily="18" charset="0"/>
              </a:rPr>
              <a:t>Incline</a:t>
            </a:r>
          </a:p>
        </p:txBody>
      </p:sp>
      <p:sp>
        <p:nvSpPr>
          <p:cNvPr id="3" name="Content Placeholder 2">
            <a:extLst>
              <a:ext uri="{FF2B5EF4-FFF2-40B4-BE49-F238E27FC236}">
                <a16:creationId xmlns:a16="http://schemas.microsoft.com/office/drawing/2014/main" id="{701B4600-D6F9-E580-BF75-16C28EE664B8}"/>
              </a:ext>
            </a:extLst>
          </p:cNvPr>
          <p:cNvSpPr>
            <a:spLocks noGrp="1"/>
          </p:cNvSpPr>
          <p:nvPr>
            <p:ph idx="1"/>
          </p:nvPr>
        </p:nvSpPr>
        <p:spPr>
          <a:xfrm>
            <a:off x="2231136" y="2167700"/>
            <a:ext cx="7729728" cy="3304413"/>
          </a:xfrm>
        </p:spPr>
        <p:txBody>
          <a:bodyPr>
            <a:normAutofit/>
          </a:bodyPr>
          <a:lstStyle/>
          <a:p>
            <a:endParaRPr lang="en-US" sz="4800" dirty="0"/>
          </a:p>
          <a:p>
            <a:r>
              <a:rPr lang="en-US" sz="4800" dirty="0">
                <a:latin typeface="Times New Roman" panose="02020603050405020304" pitchFamily="18" charset="0"/>
                <a:cs typeface="Times New Roman" panose="02020603050405020304" pitchFamily="18" charset="0"/>
              </a:rPr>
              <a:t>Respond with your own non-verbal cues</a:t>
            </a:r>
          </a:p>
        </p:txBody>
      </p:sp>
    </p:spTree>
    <p:extLst>
      <p:ext uri="{BB962C8B-B14F-4D97-AF65-F5344CB8AC3E}">
        <p14:creationId xmlns:p14="http://schemas.microsoft.com/office/powerpoint/2010/main" val="410316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204E-9665-34E6-6485-B3A17A4E91C8}"/>
              </a:ext>
            </a:extLst>
          </p:cNvPr>
          <p:cNvSpPr>
            <a:spLocks noGrp="1"/>
          </p:cNvSpPr>
          <p:nvPr>
            <p:ph type="title"/>
          </p:nvPr>
        </p:nvSpPr>
        <p:spPr>
          <a:xfrm>
            <a:off x="2231136" y="1328737"/>
            <a:ext cx="7729728" cy="1500187"/>
          </a:xfrm>
        </p:spPr>
        <p:txBody>
          <a:bodyPr>
            <a:noAutofit/>
          </a:bodyPr>
          <a:lstStyle/>
          <a:p>
            <a:r>
              <a:rPr lang="en-US" sz="54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Nod</a:t>
            </a:r>
            <a:br>
              <a:rPr lang="en-US" sz="54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B14ABA6-4C3F-3D7F-73A9-EB1704CC54C7}"/>
              </a:ext>
            </a:extLst>
          </p:cNvPr>
          <p:cNvSpPr>
            <a:spLocks noGrp="1"/>
          </p:cNvSpPr>
          <p:nvPr>
            <p:ph idx="1"/>
          </p:nvPr>
        </p:nvSpPr>
        <p:spPr>
          <a:xfrm>
            <a:off x="2231136" y="2271713"/>
            <a:ext cx="7729728" cy="3414712"/>
          </a:xfrm>
        </p:spPr>
        <p:txBody>
          <a:bodyPr>
            <a:normAutofit fontScale="92500" lnSpcReduction="10000"/>
          </a:bodyPr>
          <a:lstStyle/>
          <a:p>
            <a:pPr marL="0" indent="0">
              <a:buNone/>
            </a:pPr>
            <a:endParaRPr lang="en-US" sz="4800" dirty="0">
              <a:solidFill>
                <a:srgbClr val="000000"/>
              </a:solidFill>
              <a:effectLst/>
              <a:latin typeface="Times New Roman" panose="02020603050405020304" pitchFamily="18" charset="0"/>
              <a:ea typeface="Times New Roman" panose="02020603050405020304" pitchFamily="18" charset="0"/>
            </a:endParaRPr>
          </a:p>
          <a:p>
            <a:r>
              <a:rPr lang="en-US" sz="4800" dirty="0">
                <a:solidFill>
                  <a:srgbClr val="000000"/>
                </a:solidFill>
                <a:effectLst/>
                <a:latin typeface="Times New Roman" panose="02020603050405020304" pitchFamily="18" charset="0"/>
                <a:ea typeface="Times New Roman" panose="02020603050405020304" pitchFamily="18" charset="0"/>
              </a:rPr>
              <a:t>A nod when appropriate can show maintained interest and willingness to listen without interrupting.</a:t>
            </a:r>
            <a:endParaRPr lang="en-US" sz="4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52378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2262-FE13-20C9-D9DA-3181B7036095}"/>
              </a:ext>
            </a:extLst>
          </p:cNvPr>
          <p:cNvSpPr>
            <a:spLocks noGrp="1"/>
          </p:cNvSpPr>
          <p:nvPr>
            <p:ph type="title"/>
          </p:nvPr>
        </p:nvSpPr>
        <p:spPr/>
        <p:txBody>
          <a:bodyPr>
            <a:normAutofit fontScale="90000"/>
          </a:bodyPr>
          <a:lstStyle/>
          <a:p>
            <a:r>
              <a:rPr lang="en-US" sz="60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Express</a:t>
            </a:r>
            <a:br>
              <a:rPr lang="en-US" sz="44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D0108CF-9A52-8629-1B98-2C6BBCC7D182}"/>
              </a:ext>
            </a:extLst>
          </p:cNvPr>
          <p:cNvSpPr>
            <a:spLocks noGrp="1"/>
          </p:cNvSpPr>
          <p:nvPr>
            <p:ph idx="1"/>
          </p:nvPr>
        </p:nvSpPr>
        <p:spPr/>
        <p:txBody>
          <a:bodyPr/>
          <a:lstStyle/>
          <a:p>
            <a:pPr marL="0" marR="0">
              <a:spcBef>
                <a:spcPts val="0"/>
              </a:spcBef>
              <a:spcAft>
                <a:spcPts val="2580"/>
              </a:spcAft>
            </a:pPr>
            <a:r>
              <a:rPr lang="en-US" sz="4800" dirty="0">
                <a:solidFill>
                  <a:srgbClr val="000000"/>
                </a:solidFill>
                <a:effectLst/>
                <a:latin typeface="Times New Roman" panose="02020603050405020304" pitchFamily="18" charset="0"/>
                <a:ea typeface="Times New Roman" panose="02020603050405020304" pitchFamily="18" charset="0"/>
              </a:rPr>
              <a:t>Use active listening skills to express empathy and a desire to understand</a:t>
            </a:r>
            <a:endParaRPr lang="en-US" sz="4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23462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6C80-D65D-3139-C36D-1DC4C7ACEDCF}"/>
              </a:ext>
            </a:extLst>
          </p:cNvPr>
          <p:cNvSpPr>
            <a:spLocks noGrp="1"/>
          </p:cNvSpPr>
          <p:nvPr>
            <p:ph type="title"/>
          </p:nvPr>
        </p:nvSpPr>
        <p:spPr>
          <a:xfrm>
            <a:off x="2231136" y="328613"/>
            <a:ext cx="7729728" cy="1824799"/>
          </a:xfrm>
        </p:spPr>
        <p:txBody>
          <a:bodyPr>
            <a:normAutofit fontScale="90000"/>
          </a:bodyPr>
          <a:lstStyle/>
          <a:p>
            <a:r>
              <a:rPr lang="en-US" sz="5400" b="1" dirty="0">
                <a:latin typeface="Times New Roman" panose="02020603050405020304" pitchFamily="18" charset="0"/>
                <a:cs typeface="Times New Roman" panose="02020603050405020304" pitchFamily="18" charset="0"/>
              </a:rPr>
              <a:t>We wish it was that easy.</a:t>
            </a:r>
          </a:p>
        </p:txBody>
      </p:sp>
      <p:pic>
        <p:nvPicPr>
          <p:cNvPr id="9" name="Content Placeholder 8" descr="Teletubbies image ">
            <a:extLst>
              <a:ext uri="{FF2B5EF4-FFF2-40B4-BE49-F238E27FC236}">
                <a16:creationId xmlns:a16="http://schemas.microsoft.com/office/drawing/2014/main" id="{2649DE5F-3E83-04E2-E1C8-21AE2FF6B70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340439" y="2638425"/>
            <a:ext cx="5511123" cy="3101975"/>
          </a:xfrm>
        </p:spPr>
      </p:pic>
      <p:sp>
        <p:nvSpPr>
          <p:cNvPr id="10" name="TextBox 9">
            <a:extLst>
              <a:ext uri="{FF2B5EF4-FFF2-40B4-BE49-F238E27FC236}">
                <a16:creationId xmlns:a16="http://schemas.microsoft.com/office/drawing/2014/main" id="{E8E21378-B94E-A843-004E-A0A3F821E28E}"/>
              </a:ext>
            </a:extLst>
          </p:cNvPr>
          <p:cNvSpPr txBox="1"/>
          <p:nvPr/>
        </p:nvSpPr>
        <p:spPr>
          <a:xfrm>
            <a:off x="2230598" y="6176963"/>
            <a:ext cx="7730803"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hlinkClick r:id="rId3" tooltip="https://screamer.wiki/TELETUBBIES_SCREAMER"/>
              </a:rPr>
              <a:t>This Photo</a:t>
            </a: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rPr>
              <a:t> by Unknown Author is licensed under </a:t>
            </a:r>
            <a:r>
              <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hlinkClick r:id="rId4" tooltip="https://creativecommons.org/licenses/by/3.0/"/>
              </a:rPr>
              <a:t>CC BY</a:t>
            </a:r>
            <a:endParaRPr kumimoji="0" lang="en-US" sz="9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37081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5E37-C42A-6AAD-9F7B-316C877C1746}"/>
              </a:ext>
            </a:extLst>
          </p:cNvPr>
          <p:cNvSpPr>
            <a:spLocks noGrp="1"/>
          </p:cNvSpPr>
          <p:nvPr>
            <p:ph type="title"/>
          </p:nvPr>
        </p:nvSpPr>
        <p:spPr>
          <a:xfrm>
            <a:off x="2231136" y="171450"/>
            <a:ext cx="7729728" cy="1981962"/>
          </a:xfrm>
        </p:spPr>
        <p:txBody>
          <a:bodyPr>
            <a:noAutofit/>
          </a:bodyPr>
          <a:lstStyle/>
          <a:p>
            <a:r>
              <a:rPr lang="en-US" sz="5400" b="1" dirty="0">
                <a:latin typeface="Times New Roman" panose="02020603050405020304" pitchFamily="18" charset="0"/>
                <a:cs typeface="Times New Roman" panose="02020603050405020304" pitchFamily="18" charset="0"/>
              </a:rPr>
              <a:t>Control is an Illusion</a:t>
            </a:r>
          </a:p>
        </p:txBody>
      </p:sp>
      <p:sp>
        <p:nvSpPr>
          <p:cNvPr id="3" name="Content Placeholder 2">
            <a:extLst>
              <a:ext uri="{FF2B5EF4-FFF2-40B4-BE49-F238E27FC236}">
                <a16:creationId xmlns:a16="http://schemas.microsoft.com/office/drawing/2014/main" id="{83410D87-18C2-8566-DBAA-C4AC7F021BCD}"/>
              </a:ext>
            </a:extLst>
          </p:cNvPr>
          <p:cNvSpPr>
            <a:spLocks noGrp="1"/>
          </p:cNvSpPr>
          <p:nvPr>
            <p:ph idx="1"/>
          </p:nvPr>
        </p:nvSpPr>
        <p:spPr/>
        <p:txBody>
          <a:bodyPr>
            <a:normAutofit fontScale="77500" lnSpcReduction="20000"/>
          </a:bodyPr>
          <a:lstStyle/>
          <a:p>
            <a:r>
              <a:rPr lang="en-US" sz="5400" dirty="0">
                <a:solidFill>
                  <a:srgbClr val="4A4A4A"/>
                </a:solidFill>
                <a:effectLst/>
                <a:latin typeface="Times New Roman" panose="02020603050405020304" pitchFamily="18" charset="0"/>
                <a:ea typeface="Times New Roman" panose="02020603050405020304" pitchFamily="18" charset="0"/>
              </a:rPr>
              <a:t>We cannot control what happens in our spaces, we can only control how we respond to it.</a:t>
            </a:r>
          </a:p>
          <a:p>
            <a:pPr marL="0" indent="0">
              <a:buNone/>
            </a:pPr>
            <a:endParaRPr lang="en-US" sz="5400" dirty="0">
              <a:solidFill>
                <a:srgbClr val="4A4A4A"/>
              </a:solidFill>
              <a:latin typeface="Times New Roman" panose="02020603050405020304" pitchFamily="18" charset="0"/>
              <a:ea typeface="Times New Roman" panose="02020603050405020304" pitchFamily="18" charset="0"/>
            </a:endParaRPr>
          </a:p>
          <a:p>
            <a:pPr marL="0" indent="0" algn="ctr">
              <a:buNone/>
            </a:pPr>
            <a:r>
              <a:rPr lang="en-US" sz="5400" dirty="0">
                <a:solidFill>
                  <a:srgbClr val="4A4A4A"/>
                </a:solidFill>
                <a:latin typeface="Times New Roman" panose="02020603050405020304" pitchFamily="18" charset="0"/>
                <a:ea typeface="Times New Roman" panose="02020603050405020304" pitchFamily="18" charset="0"/>
              </a:rPr>
              <a:t>And that takes practice.</a:t>
            </a:r>
            <a:endParaRPr lang="en-US" sz="5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76087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ED00-C7F3-1C6D-5576-1310DBCE0ADA}"/>
              </a:ext>
            </a:extLst>
          </p:cNvPr>
          <p:cNvSpPr>
            <a:spLocks noGrp="1"/>
          </p:cNvSpPr>
          <p:nvPr>
            <p:ph type="title"/>
          </p:nvPr>
        </p:nvSpPr>
        <p:spPr>
          <a:xfrm>
            <a:off x="2231136" y="864680"/>
            <a:ext cx="7729728" cy="1188720"/>
          </a:xfrm>
        </p:spPr>
        <p:txBody>
          <a:bodyPr>
            <a:normAutofit/>
          </a:bodyPr>
          <a:lstStyle/>
          <a:p>
            <a:r>
              <a:rPr lang="en-US" sz="5400" b="1" dirty="0">
                <a:latin typeface="Times New Roman" panose="02020603050405020304" pitchFamily="18" charset="0"/>
                <a:cs typeface="Times New Roman" panose="02020603050405020304" pitchFamily="18" charset="0"/>
              </a:rPr>
              <a:t>Practice</a:t>
            </a:r>
          </a:p>
        </p:txBody>
      </p:sp>
      <p:sp>
        <p:nvSpPr>
          <p:cNvPr id="3" name="Content Placeholder 2">
            <a:extLst>
              <a:ext uri="{FF2B5EF4-FFF2-40B4-BE49-F238E27FC236}">
                <a16:creationId xmlns:a16="http://schemas.microsoft.com/office/drawing/2014/main" id="{D55FAA32-FA17-8D08-7E1D-4A62455FA4C3}"/>
              </a:ext>
            </a:extLst>
          </p:cNvPr>
          <p:cNvSpPr>
            <a:spLocks noGrp="1"/>
          </p:cNvSpPr>
          <p:nvPr>
            <p:ph idx="1"/>
          </p:nvPr>
        </p:nvSpPr>
        <p:spPr/>
        <p:txBody>
          <a:bodyPr>
            <a:normAutofit/>
          </a:bodyPr>
          <a:lstStyle/>
          <a:p>
            <a:r>
              <a:rPr lang="en-US" sz="4800" dirty="0">
                <a:latin typeface="Times New Roman" panose="02020603050405020304" pitchFamily="18" charset="0"/>
                <a:cs typeface="Times New Roman" panose="02020603050405020304" pitchFamily="18" charset="0"/>
              </a:rPr>
              <a:t>Responding to confrontation</a:t>
            </a:r>
          </a:p>
          <a:p>
            <a:r>
              <a:rPr lang="en-US" sz="4800" dirty="0">
                <a:latin typeface="Times New Roman" panose="02020603050405020304" pitchFamily="18" charset="0"/>
                <a:cs typeface="Times New Roman" panose="02020603050405020304" pitchFamily="18" charset="0"/>
              </a:rPr>
              <a:t>What you will say</a:t>
            </a:r>
          </a:p>
          <a:p>
            <a:r>
              <a:rPr lang="en-US" sz="4800" dirty="0">
                <a:latin typeface="Times New Roman" panose="02020603050405020304" pitchFamily="18" charset="0"/>
                <a:cs typeface="Times New Roman" panose="02020603050405020304" pitchFamily="18" charset="0"/>
              </a:rPr>
              <a:t>How you will say it </a:t>
            </a:r>
          </a:p>
        </p:txBody>
      </p:sp>
    </p:spTree>
    <p:extLst>
      <p:ext uri="{BB962C8B-B14F-4D97-AF65-F5344CB8AC3E}">
        <p14:creationId xmlns:p14="http://schemas.microsoft.com/office/powerpoint/2010/main" val="106516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6D2F-CDD1-1049-B63E-9803B96AEFB3}"/>
              </a:ext>
            </a:extLst>
          </p:cNvPr>
          <p:cNvSpPr>
            <a:spLocks noGrp="1"/>
          </p:cNvSpPr>
          <p:nvPr>
            <p:ph type="ctrTitle"/>
          </p:nvPr>
        </p:nvSpPr>
        <p:spPr>
          <a:xfrm>
            <a:off x="1524000" y="-1106487"/>
            <a:ext cx="9144000" cy="2387600"/>
          </a:xfrm>
        </p:spPr>
        <p:txBody>
          <a:bodyPr/>
          <a:lstStyle/>
          <a:p>
            <a:r>
              <a:rPr lang="en-US" dirty="0"/>
              <a:t>Where are we at today?</a:t>
            </a:r>
          </a:p>
        </p:txBody>
      </p:sp>
      <p:sp>
        <p:nvSpPr>
          <p:cNvPr id="3" name="Subtitle 2">
            <a:extLst>
              <a:ext uri="{FF2B5EF4-FFF2-40B4-BE49-F238E27FC236}">
                <a16:creationId xmlns:a16="http://schemas.microsoft.com/office/drawing/2014/main" id="{75123EFD-EFB4-224D-AD80-8EBA961FBC27}"/>
              </a:ext>
            </a:extLst>
          </p:cNvPr>
          <p:cNvSpPr>
            <a:spLocks noGrp="1"/>
          </p:cNvSpPr>
          <p:nvPr>
            <p:ph type="subTitle" idx="1"/>
          </p:nvPr>
        </p:nvSpPr>
        <p:spPr>
          <a:xfrm>
            <a:off x="1524000" y="1330326"/>
            <a:ext cx="9144000" cy="4418012"/>
          </a:xfrm>
        </p:spPr>
        <p:txBody>
          <a:bodyPr>
            <a:normAutofit/>
          </a:bodyPr>
          <a:lstStyle/>
          <a:p>
            <a:pPr marL="365760" marR="0" lvl="0" indent="-365760" algn="l" defTabSz="914400" rtl="0" eaLnBrk="1" fontAlgn="auto" latinLnBrk="0" hangingPunct="1">
              <a:lnSpc>
                <a:spcPct val="120000"/>
              </a:lnSpc>
              <a:spcBef>
                <a:spcPts val="0"/>
              </a:spcBef>
              <a:spcAft>
                <a:spcPts val="0"/>
              </a:spcAft>
              <a:buClr>
                <a:srgbClr val="4A66AC"/>
              </a:buClr>
              <a:buSzPct val="100000"/>
              <a:buFont typeface="Arial" panose="020B0604020202020204" pitchFamily="34" charset="0"/>
              <a:buChar char="•"/>
              <a:tabLst/>
              <a:defRPr/>
            </a:pPr>
            <a:r>
              <a:rPr lang="en-US" sz="2600" dirty="0">
                <a:solidFill>
                  <a:schemeClr val="tx1"/>
                </a:solidFill>
              </a:rPr>
              <a:t>Partisan advocacy groups targeting school and library boards</a:t>
            </a:r>
          </a:p>
          <a:p>
            <a:pPr marL="365760" marR="0" lvl="0" indent="-365760" algn="l" defTabSz="914400" rtl="0" eaLnBrk="1" fontAlgn="auto" latinLnBrk="0" hangingPunct="1">
              <a:lnSpc>
                <a:spcPct val="120000"/>
              </a:lnSpc>
              <a:spcBef>
                <a:spcPts val="0"/>
              </a:spcBef>
              <a:spcAft>
                <a:spcPts val="0"/>
              </a:spcAft>
              <a:buClr>
                <a:srgbClr val="4A66AC"/>
              </a:buClr>
              <a:buSzPct val="100000"/>
              <a:buFont typeface="Arial" panose="020B0604020202020204" pitchFamily="34" charset="0"/>
              <a:buChar char="•"/>
              <a:tabLst/>
              <a:defRPr/>
            </a:pPr>
            <a:r>
              <a:rPr lang="en-US" sz="2600" dirty="0">
                <a:solidFill>
                  <a:schemeClr val="tx1"/>
                </a:solidFill>
              </a:rPr>
              <a:t>Disruptions/challenges at board public comment sessions</a:t>
            </a:r>
          </a:p>
          <a:p>
            <a:pPr marL="365760" marR="0" lvl="0" indent="-365760" algn="l" defTabSz="914400" rtl="0" eaLnBrk="1" fontAlgn="auto" latinLnBrk="0" hangingPunct="1">
              <a:lnSpc>
                <a:spcPct val="120000"/>
              </a:lnSpc>
              <a:spcBef>
                <a:spcPts val="0"/>
              </a:spcBef>
              <a:spcAft>
                <a:spcPts val="0"/>
              </a:spcAft>
              <a:buClr>
                <a:srgbClr val="4A66AC"/>
              </a:buClr>
              <a:buSzPct val="100000"/>
              <a:buFont typeface="Arial" panose="020B0604020202020204" pitchFamily="34" charset="0"/>
              <a:buChar char="•"/>
              <a:tabLst/>
              <a:defRPr/>
            </a:pPr>
            <a:r>
              <a:rPr lang="en-US" sz="2600" dirty="0">
                <a:solidFill>
                  <a:schemeClr val="tx1"/>
                </a:solidFill>
              </a:rPr>
              <a:t>Challenges to diverse content fueled by social media</a:t>
            </a:r>
          </a:p>
          <a:p>
            <a:pPr marL="292608" lvl="1">
              <a:lnSpc>
                <a:spcPct val="120000"/>
              </a:lnSpc>
              <a:spcBef>
                <a:spcPts val="0"/>
              </a:spcBef>
              <a:spcAft>
                <a:spcPts val="0"/>
              </a:spcAft>
              <a:buClr>
                <a:srgbClr val="4A66AC"/>
              </a:buClr>
              <a:buSzPct val="100000"/>
              <a:defRPr/>
            </a:pPr>
            <a:r>
              <a:rPr lang="en-US" sz="2600" dirty="0">
                <a:solidFill>
                  <a:schemeClr val="tx1"/>
                </a:solidFill>
              </a:rPr>
              <a:t>(LGBTQIA+, sex education materials)</a:t>
            </a:r>
          </a:p>
          <a:p>
            <a:pPr marL="292608" lvl="1">
              <a:lnSpc>
                <a:spcPct val="120000"/>
              </a:lnSpc>
              <a:spcBef>
                <a:spcPts val="0"/>
              </a:spcBef>
              <a:spcAft>
                <a:spcPts val="0"/>
              </a:spcAft>
              <a:buClr>
                <a:srgbClr val="4A66AC"/>
              </a:buClr>
              <a:buSzPct val="100000"/>
              <a:defRPr/>
            </a:pPr>
            <a:r>
              <a:rPr lang="en-US" sz="2600" dirty="0">
                <a:solidFill>
                  <a:schemeClr val="tx1"/>
                </a:solidFill>
              </a:rPr>
              <a:t>Books addressing racism or the experiences of those who are (Black, Indigenous, or Persons of Color )</a:t>
            </a:r>
          </a:p>
          <a:p>
            <a:pPr marL="365760" marR="0" lvl="0" indent="-365760" algn="l" defTabSz="914400" rtl="0" eaLnBrk="1" fontAlgn="auto" latinLnBrk="0" hangingPunct="1">
              <a:lnSpc>
                <a:spcPct val="120000"/>
              </a:lnSpc>
              <a:spcBef>
                <a:spcPts val="0"/>
              </a:spcBef>
              <a:spcAft>
                <a:spcPts val="0"/>
              </a:spcAft>
              <a:buClr>
                <a:srgbClr val="4A66AC"/>
              </a:buClr>
              <a:buSzPct val="100000"/>
              <a:buFont typeface="Arial" panose="020B0604020202020204" pitchFamily="34" charset="0"/>
              <a:buChar char="•"/>
              <a:tabLst/>
              <a:defRPr/>
            </a:pPr>
            <a:r>
              <a:rPr lang="en-US" sz="2600" dirty="0">
                <a:solidFill>
                  <a:schemeClr val="tx1"/>
                </a:solidFill>
              </a:rPr>
              <a:t>Board Recalls and Elections</a:t>
            </a:r>
          </a:p>
          <a:p>
            <a:pPr marL="365760" marR="0" lvl="0" indent="-365760" algn="l" defTabSz="914400" rtl="0" eaLnBrk="1" fontAlgn="auto" latinLnBrk="0" hangingPunct="1">
              <a:lnSpc>
                <a:spcPct val="120000"/>
              </a:lnSpc>
              <a:spcBef>
                <a:spcPts val="0"/>
              </a:spcBef>
              <a:spcAft>
                <a:spcPts val="0"/>
              </a:spcAft>
              <a:buClr>
                <a:srgbClr val="4A66AC"/>
              </a:buClr>
              <a:buSzPct val="100000"/>
              <a:buFont typeface="Arial" panose="020B0604020202020204" pitchFamily="34" charset="0"/>
              <a:buChar char="•"/>
              <a:tabLst/>
              <a:defRPr/>
            </a:pPr>
            <a:r>
              <a:rPr lang="en-US" sz="2600" dirty="0">
                <a:solidFill>
                  <a:schemeClr val="tx1"/>
                </a:solidFill>
              </a:rPr>
              <a:t>Criminal Complaints targeting library staff, educators, and materials</a:t>
            </a:r>
          </a:p>
        </p:txBody>
      </p:sp>
      <p:pic>
        <p:nvPicPr>
          <p:cNvPr id="4" name="Picture 3">
            <a:extLst>
              <a:ext uri="{FF2B5EF4-FFF2-40B4-BE49-F238E27FC236}">
                <a16:creationId xmlns:a16="http://schemas.microsoft.com/office/drawing/2014/main" id="{C27117FC-CC38-2B7B-D061-AE5FD8A1EC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81800" y="5797865"/>
            <a:ext cx="4800600" cy="888111"/>
          </a:xfrm>
          <a:prstGeom prst="rect">
            <a:avLst/>
          </a:prstGeom>
        </p:spPr>
      </p:pic>
      <p:pic>
        <p:nvPicPr>
          <p:cNvPr id="5" name="Picture 4">
            <a:extLst>
              <a:ext uri="{FF2B5EF4-FFF2-40B4-BE49-F238E27FC236}">
                <a16:creationId xmlns:a16="http://schemas.microsoft.com/office/drawing/2014/main" id="{3F7B17E0-816D-731D-4980-D2D748F709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611" y="5554182"/>
            <a:ext cx="3657600" cy="1137611"/>
          </a:xfrm>
          <a:prstGeom prst="rect">
            <a:avLst/>
          </a:prstGeom>
        </p:spPr>
      </p:pic>
    </p:spTree>
    <p:extLst>
      <p:ext uri="{BB962C8B-B14F-4D97-AF65-F5344CB8AC3E}">
        <p14:creationId xmlns:p14="http://schemas.microsoft.com/office/powerpoint/2010/main" val="1387450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4F286-3D73-D472-E63E-AD5829487C00}"/>
              </a:ext>
            </a:extLst>
          </p:cNvPr>
          <p:cNvSpPr>
            <a:spLocks noGrp="1"/>
          </p:cNvSpPr>
          <p:nvPr>
            <p:ph type="title"/>
          </p:nvPr>
        </p:nvSpPr>
        <p:spPr>
          <a:xfrm>
            <a:off x="2231136" y="685800"/>
            <a:ext cx="7729728" cy="1467612"/>
          </a:xfrm>
        </p:spPr>
        <p:txBody>
          <a:bodyPr>
            <a:noAutofit/>
          </a:bodyPr>
          <a:lstStyle/>
          <a:p>
            <a:r>
              <a:rPr lang="en-US" sz="5400" b="1" dirty="0">
                <a:latin typeface="Times New Roman" panose="02020603050405020304" pitchFamily="18" charset="0"/>
                <a:cs typeface="Times New Roman" panose="02020603050405020304" pitchFamily="18" charset="0"/>
              </a:rPr>
              <a:t>What story are we telling?</a:t>
            </a:r>
          </a:p>
        </p:txBody>
      </p:sp>
      <p:sp>
        <p:nvSpPr>
          <p:cNvPr id="3" name="Content Placeholder 2">
            <a:extLst>
              <a:ext uri="{FF2B5EF4-FFF2-40B4-BE49-F238E27FC236}">
                <a16:creationId xmlns:a16="http://schemas.microsoft.com/office/drawing/2014/main" id="{755479C8-2312-E569-EEB5-DC323E02AE8F}"/>
              </a:ext>
            </a:extLst>
          </p:cNvPr>
          <p:cNvSpPr>
            <a:spLocks noGrp="1"/>
          </p:cNvSpPr>
          <p:nvPr>
            <p:ph idx="1"/>
          </p:nvPr>
        </p:nvSpPr>
        <p:spPr>
          <a:xfrm>
            <a:off x="2231136" y="2014538"/>
            <a:ext cx="7729728" cy="3725489"/>
          </a:xfrm>
        </p:spPr>
        <p:txBody>
          <a:bodyPr>
            <a:normAutofit/>
          </a:bodyPr>
          <a:lstStyle/>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Response to challenges must be consistent </a:t>
            </a:r>
          </a:p>
          <a:p>
            <a:r>
              <a:rPr lang="en-US" sz="4400" dirty="0">
                <a:latin typeface="Times New Roman" panose="02020603050405020304" pitchFamily="18" charset="0"/>
                <a:cs typeface="Times New Roman" panose="02020603050405020304" pitchFamily="18" charset="0"/>
              </a:rPr>
              <a:t>Everyone must be telling the same story</a:t>
            </a:r>
          </a:p>
        </p:txBody>
      </p:sp>
    </p:spTree>
    <p:extLst>
      <p:ext uri="{BB962C8B-B14F-4D97-AF65-F5344CB8AC3E}">
        <p14:creationId xmlns:p14="http://schemas.microsoft.com/office/powerpoint/2010/main" val="3873244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CF41-F553-3936-595E-3259291AE353}"/>
              </a:ext>
            </a:extLst>
          </p:cNvPr>
          <p:cNvSpPr>
            <a:spLocks noGrp="1"/>
          </p:cNvSpPr>
          <p:nvPr>
            <p:ph type="title"/>
          </p:nvPr>
        </p:nvSpPr>
        <p:spPr>
          <a:xfrm>
            <a:off x="1502474" y="328612"/>
            <a:ext cx="9484614" cy="2643187"/>
          </a:xfrm>
        </p:spPr>
        <p:txBody>
          <a:bodyPr>
            <a:normAutofit/>
          </a:bodyPr>
          <a:lstStyle/>
          <a:p>
            <a:r>
              <a:rPr lang="en-US" sz="5400" b="1" dirty="0">
                <a:latin typeface="Times New Roman" panose="02020603050405020304" pitchFamily="18" charset="0"/>
                <a:cs typeface="Times New Roman" panose="02020603050405020304" pitchFamily="18" charset="0"/>
              </a:rPr>
              <a:t>Organized political challenges…</a:t>
            </a:r>
          </a:p>
        </p:txBody>
      </p:sp>
      <p:sp>
        <p:nvSpPr>
          <p:cNvPr id="3" name="Content Placeholder 2">
            <a:extLst>
              <a:ext uri="{FF2B5EF4-FFF2-40B4-BE49-F238E27FC236}">
                <a16:creationId xmlns:a16="http://schemas.microsoft.com/office/drawing/2014/main" id="{3D9BC171-69F7-442F-2117-982798DA2E6B}"/>
              </a:ext>
            </a:extLst>
          </p:cNvPr>
          <p:cNvSpPr>
            <a:spLocks noGrp="1"/>
          </p:cNvSpPr>
          <p:nvPr>
            <p:ph idx="1"/>
          </p:nvPr>
        </p:nvSpPr>
        <p:spPr/>
        <p:txBody>
          <a:bodyPr>
            <a:normAutofit lnSpcReduction="10000"/>
          </a:bodyPr>
          <a:lstStyle/>
          <a:p>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…are different animals, but require the same consistent responses </a:t>
            </a:r>
          </a:p>
          <a:p>
            <a:pPr marL="0" indent="0">
              <a:buNone/>
            </a:pP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440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9F48-F67E-039E-2FC8-DE5C941314C7}"/>
              </a:ext>
            </a:extLst>
          </p:cNvPr>
          <p:cNvSpPr>
            <a:spLocks noGrp="1"/>
          </p:cNvSpPr>
          <p:nvPr>
            <p:ph type="title"/>
          </p:nvPr>
        </p:nvSpPr>
        <p:spPr>
          <a:xfrm>
            <a:off x="2231136" y="514350"/>
            <a:ext cx="7729728" cy="1639062"/>
          </a:xfrm>
        </p:spPr>
        <p:txBody>
          <a:bodyPr>
            <a:normAutofit fontScale="90000"/>
          </a:bodyPr>
          <a:lstStyle/>
          <a:p>
            <a:r>
              <a:rPr lang="en-US" sz="5400" b="1" dirty="0">
                <a:latin typeface="Times New Roman" panose="02020603050405020304" pitchFamily="18" charset="0"/>
                <a:cs typeface="Times New Roman" panose="02020603050405020304" pitchFamily="18" charset="0"/>
              </a:rPr>
              <a:t>Transparent POLICY</a:t>
            </a:r>
          </a:p>
        </p:txBody>
      </p:sp>
      <p:sp>
        <p:nvSpPr>
          <p:cNvPr id="3" name="Content Placeholder 2">
            <a:extLst>
              <a:ext uri="{FF2B5EF4-FFF2-40B4-BE49-F238E27FC236}">
                <a16:creationId xmlns:a16="http://schemas.microsoft.com/office/drawing/2014/main" id="{6600D768-18F4-DFCE-738E-2DFABF7955E5}"/>
              </a:ext>
            </a:extLst>
          </p:cNvPr>
          <p:cNvSpPr>
            <a:spLocks noGrp="1"/>
          </p:cNvSpPr>
          <p:nvPr>
            <p:ph idx="1"/>
          </p:nvPr>
        </p:nvSpPr>
        <p:spPr/>
        <p:txBody>
          <a:bodyPr>
            <a:normAutofit lnSpcReduction="10000"/>
          </a:bodyPr>
          <a:lstStyle/>
          <a:p>
            <a:r>
              <a:rPr lang="en-US" sz="5400" dirty="0">
                <a:latin typeface="Times New Roman" panose="02020603050405020304" pitchFamily="18" charset="0"/>
                <a:cs typeface="Times New Roman" panose="02020603050405020304" pitchFamily="18" charset="0"/>
              </a:rPr>
              <a:t>Established library policy and the legal rights of libraries combine to assist in handling challenges</a:t>
            </a:r>
          </a:p>
        </p:txBody>
      </p:sp>
    </p:spTree>
    <p:extLst>
      <p:ext uri="{BB962C8B-B14F-4D97-AF65-F5344CB8AC3E}">
        <p14:creationId xmlns:p14="http://schemas.microsoft.com/office/powerpoint/2010/main" val="104123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6D2F-CDD1-1049-B63E-9803B96AEFB3}"/>
              </a:ext>
            </a:extLst>
          </p:cNvPr>
          <p:cNvSpPr>
            <a:spLocks noGrp="1"/>
          </p:cNvSpPr>
          <p:nvPr>
            <p:ph type="ctrTitle"/>
          </p:nvPr>
        </p:nvSpPr>
        <p:spPr>
          <a:xfrm>
            <a:off x="1524000" y="-991855"/>
            <a:ext cx="9144000" cy="2387600"/>
          </a:xfrm>
        </p:spPr>
        <p:txBody>
          <a:bodyPr/>
          <a:lstStyle/>
          <a:p>
            <a:r>
              <a:rPr lang="en-US" dirty="0"/>
              <a:t>Where are we at today?</a:t>
            </a:r>
          </a:p>
        </p:txBody>
      </p:sp>
      <p:sp>
        <p:nvSpPr>
          <p:cNvPr id="3" name="Subtitle 2">
            <a:extLst>
              <a:ext uri="{FF2B5EF4-FFF2-40B4-BE49-F238E27FC236}">
                <a16:creationId xmlns:a16="http://schemas.microsoft.com/office/drawing/2014/main" id="{75123EFD-EFB4-224D-AD80-8EBA961FBC27}"/>
              </a:ext>
            </a:extLst>
          </p:cNvPr>
          <p:cNvSpPr>
            <a:spLocks noGrp="1"/>
          </p:cNvSpPr>
          <p:nvPr>
            <p:ph type="subTitle" idx="1"/>
          </p:nvPr>
        </p:nvSpPr>
        <p:spPr>
          <a:xfrm>
            <a:off x="709612" y="1457990"/>
            <a:ext cx="10772775" cy="4648200"/>
          </a:xfrm>
        </p:spPr>
        <p:txBody>
          <a:bodyPr>
            <a:noAutofit/>
          </a:bodyPr>
          <a:lstStyle/>
          <a:p>
            <a:pPr marL="822960" lvl="1" indent="-365760" algn="l">
              <a:lnSpc>
                <a:spcPct val="100000"/>
              </a:lnSpc>
              <a:spcBef>
                <a:spcPts val="0"/>
              </a:spcBef>
              <a:buFont typeface="Arial" panose="020B0604020202020204" pitchFamily="34" charset="0"/>
              <a:buChar char="•"/>
            </a:pPr>
            <a:r>
              <a:rPr lang="en-US" sz="2600" dirty="0">
                <a:solidFill>
                  <a:schemeClr val="tx1"/>
                </a:solidFill>
              </a:rPr>
              <a:t>Adverse State legislation</a:t>
            </a:r>
          </a:p>
          <a:p>
            <a:pPr marL="841248" lvl="2" indent="-365760" algn="l">
              <a:lnSpc>
                <a:spcPct val="110000"/>
              </a:lnSpc>
              <a:spcBef>
                <a:spcPts val="0"/>
              </a:spcBef>
              <a:spcAft>
                <a:spcPts val="0"/>
              </a:spcAft>
              <a:buFont typeface="Arial" panose="020B0604020202020204" pitchFamily="34" charset="0"/>
              <a:buChar char="•"/>
            </a:pPr>
            <a:r>
              <a:rPr lang="en-US" sz="2600" dirty="0">
                <a:solidFill>
                  <a:schemeClr val="tx1"/>
                </a:solidFill>
              </a:rPr>
              <a:t>Bans or limits on discussing or teaching “divisive topics,” or “Critical Race Theory”</a:t>
            </a:r>
          </a:p>
          <a:p>
            <a:pPr marL="841248" lvl="2" indent="-365760" algn="l">
              <a:lnSpc>
                <a:spcPct val="110000"/>
              </a:lnSpc>
              <a:spcBef>
                <a:spcPts val="0"/>
              </a:spcBef>
              <a:spcAft>
                <a:spcPts val="0"/>
              </a:spcAft>
              <a:buFont typeface="Arial" panose="020B0604020202020204" pitchFamily="34" charset="0"/>
              <a:buChar char="•"/>
            </a:pPr>
            <a:r>
              <a:rPr lang="en-US" sz="2600" dirty="0">
                <a:solidFill>
                  <a:schemeClr val="tx1"/>
                </a:solidFill>
              </a:rPr>
              <a:t>Bans or limits on discussing, teaching or providing information about LGBTQIA+ topics (“Don’t Say Gay”)</a:t>
            </a:r>
          </a:p>
          <a:p>
            <a:pPr marL="841248" lvl="2" indent="-365760" algn="l">
              <a:lnSpc>
                <a:spcPct val="110000"/>
              </a:lnSpc>
              <a:spcBef>
                <a:spcPts val="0"/>
              </a:spcBef>
              <a:spcAft>
                <a:spcPts val="0"/>
              </a:spcAft>
              <a:buFont typeface="Arial" panose="020B0604020202020204" pitchFamily="34" charset="0"/>
              <a:buChar char="•"/>
            </a:pPr>
            <a:r>
              <a:rPr lang="en-US" sz="2600" dirty="0">
                <a:solidFill>
                  <a:schemeClr val="tx1"/>
                </a:solidFill>
              </a:rPr>
              <a:t>Eliminating longstanding legal defenses to obscenity prosecutions for librarians and educators</a:t>
            </a:r>
          </a:p>
          <a:p>
            <a:pPr marL="841248" lvl="2" indent="-365760" algn="l">
              <a:lnSpc>
                <a:spcPct val="110000"/>
              </a:lnSpc>
              <a:spcBef>
                <a:spcPts val="0"/>
              </a:spcBef>
              <a:spcAft>
                <a:spcPts val="0"/>
              </a:spcAft>
              <a:buFont typeface="Arial" panose="020B0604020202020204" pitchFamily="34" charset="0"/>
              <a:buChar char="•"/>
            </a:pPr>
            <a:r>
              <a:rPr lang="en-US" sz="2600" dirty="0">
                <a:solidFill>
                  <a:schemeClr val="tx1"/>
                </a:solidFill>
              </a:rPr>
              <a:t>Filtering/regulation of research databases like EBSCO</a:t>
            </a:r>
          </a:p>
          <a:p>
            <a:pPr marL="841248" lvl="2" indent="-365760" algn="l">
              <a:lnSpc>
                <a:spcPct val="110000"/>
              </a:lnSpc>
              <a:spcBef>
                <a:spcPts val="0"/>
              </a:spcBef>
              <a:spcAft>
                <a:spcPts val="0"/>
              </a:spcAft>
              <a:buFont typeface="Arial" panose="020B0604020202020204" pitchFamily="34" charset="0"/>
              <a:buChar char="•"/>
            </a:pPr>
            <a:r>
              <a:rPr lang="en-US" sz="2600" dirty="0">
                <a:solidFill>
                  <a:schemeClr val="tx1"/>
                </a:solidFill>
              </a:rPr>
              <a:t>Parental Rights / Private Right of Action  / </a:t>
            </a:r>
            <a:br>
              <a:rPr lang="en-US" sz="2600" dirty="0">
                <a:solidFill>
                  <a:schemeClr val="tx1"/>
                </a:solidFill>
              </a:rPr>
            </a:br>
            <a:r>
              <a:rPr lang="en-US" sz="2600" dirty="0">
                <a:solidFill>
                  <a:schemeClr val="tx1"/>
                </a:solidFill>
              </a:rPr>
              <a:t>Parent Oversight Boards</a:t>
            </a:r>
          </a:p>
          <a:p>
            <a:pPr algn="l"/>
            <a:endParaRPr lang="en-US" sz="2600" dirty="0"/>
          </a:p>
        </p:txBody>
      </p:sp>
    </p:spTree>
    <p:extLst>
      <p:ext uri="{BB962C8B-B14F-4D97-AF65-F5344CB8AC3E}">
        <p14:creationId xmlns:p14="http://schemas.microsoft.com/office/powerpoint/2010/main" val="351868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7EE9311-12F4-4C32-84A8-AA3C65EAB9AF}"/>
              </a:ext>
            </a:extLst>
          </p:cNvPr>
          <p:cNvSpPr txBox="1">
            <a:spLocks/>
          </p:cNvSpPr>
          <p:nvPr/>
        </p:nvSpPr>
        <p:spPr>
          <a:xfrm>
            <a:off x="1235641" y="-91169"/>
            <a:ext cx="9717541" cy="1499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mj-cs"/>
              </a:rPr>
              <a:t>Unite against book bans.org</a:t>
            </a:r>
          </a:p>
        </p:txBody>
      </p:sp>
      <p:pic>
        <p:nvPicPr>
          <p:cNvPr id="10" name="Google Shape;166;p30" descr="Unite Against BookBans website screenshot with text: Unite Against Book Bans is a national initiative to empower readers everywhere to stand together in the fight against censorship. We are not alone. On both sides of the aisle, large majorities of voters and parents oppose book bans. 71% of voters oppose efforts to remove books from public libraries. 67% of voters oppose efforts to remove books from school libraries.">
            <a:extLst>
              <a:ext uri="{FF2B5EF4-FFF2-40B4-BE49-F238E27FC236}">
                <a16:creationId xmlns:a16="http://schemas.microsoft.com/office/drawing/2014/main" id="{BCCF49E3-3AA2-4B66-B8EE-11FCC4292031}"/>
              </a:ext>
            </a:extLst>
          </p:cNvPr>
          <p:cNvPicPr preferRelativeResize="0"/>
          <p:nvPr/>
        </p:nvPicPr>
        <p:blipFill rotWithShape="1">
          <a:blip r:embed="rId2">
            <a:alphaModFix/>
          </a:blip>
          <a:srcRect b="-1091"/>
          <a:stretch/>
        </p:blipFill>
        <p:spPr>
          <a:xfrm>
            <a:off x="2124074" y="1517682"/>
            <a:ext cx="7940674" cy="4572000"/>
          </a:xfrm>
          <a:prstGeom prst="rect">
            <a:avLst/>
          </a:prstGeom>
          <a:noFill/>
          <a:ln>
            <a:noFill/>
          </a:ln>
        </p:spPr>
      </p:pic>
    </p:spTree>
    <p:extLst>
      <p:ext uri="{BB962C8B-B14F-4D97-AF65-F5344CB8AC3E}">
        <p14:creationId xmlns:p14="http://schemas.microsoft.com/office/powerpoint/2010/main" val="84814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6D2F-CDD1-1049-B63E-9803B96AEFB3}"/>
              </a:ext>
            </a:extLst>
          </p:cNvPr>
          <p:cNvSpPr>
            <a:spLocks noGrp="1"/>
          </p:cNvSpPr>
          <p:nvPr>
            <p:ph type="ctrTitle"/>
          </p:nvPr>
        </p:nvSpPr>
        <p:spPr>
          <a:xfrm>
            <a:off x="1524000" y="-757585"/>
            <a:ext cx="9144000" cy="2387600"/>
          </a:xfrm>
        </p:spPr>
        <p:txBody>
          <a:bodyPr>
            <a:normAutofit/>
          </a:bodyPr>
          <a:lstStyle/>
          <a:p>
            <a:r>
              <a:rPr lang="en-US" dirty="0"/>
              <a:t>A Limited Public Forum</a:t>
            </a:r>
          </a:p>
        </p:txBody>
      </p:sp>
      <p:sp>
        <p:nvSpPr>
          <p:cNvPr id="3" name="Subtitle 2">
            <a:extLst>
              <a:ext uri="{FF2B5EF4-FFF2-40B4-BE49-F238E27FC236}">
                <a16:creationId xmlns:a16="http://schemas.microsoft.com/office/drawing/2014/main" id="{75123EFD-EFB4-224D-AD80-8EBA961FBC27}"/>
              </a:ext>
            </a:extLst>
          </p:cNvPr>
          <p:cNvSpPr>
            <a:spLocks noGrp="1"/>
          </p:cNvSpPr>
          <p:nvPr>
            <p:ph type="subTitle" idx="1"/>
          </p:nvPr>
        </p:nvSpPr>
        <p:spPr>
          <a:xfrm>
            <a:off x="533399" y="1976439"/>
            <a:ext cx="11001375" cy="4110036"/>
          </a:xfrm>
        </p:spPr>
        <p:txBody>
          <a:bodyPr>
            <a:normAutofit/>
          </a:bodyPr>
          <a:lstStyle/>
          <a:p>
            <a:pPr marL="0" indent="0" algn="l" eaLnBrk="1" hangingPunct="1">
              <a:buNone/>
              <a:defRPr/>
            </a:pPr>
            <a:r>
              <a:rPr lang="en-US" sz="2600" dirty="0"/>
              <a:t>As with any public forum the 1</a:t>
            </a:r>
            <a:r>
              <a:rPr lang="en-US" sz="2600" baseline="30000" dirty="0"/>
              <a:t>st</a:t>
            </a:r>
            <a:r>
              <a:rPr lang="en-US" sz="2600" dirty="0"/>
              <a:t> Amendment protects people’s rights to use the forum without government interference related to the content of what is communicated there.</a:t>
            </a:r>
          </a:p>
          <a:p>
            <a:pPr marL="0" indent="0" algn="l" eaLnBrk="1" hangingPunct="1">
              <a:buNone/>
              <a:defRPr/>
            </a:pPr>
            <a:endParaRPr lang="en-US" sz="2600" dirty="0"/>
          </a:p>
          <a:p>
            <a:pPr marL="0" indent="0" algn="l" eaLnBrk="1" hangingPunct="1">
              <a:buNone/>
              <a:defRPr/>
            </a:pPr>
            <a:r>
              <a:rPr lang="en-US" sz="2600" dirty="0"/>
              <a:t>As a limited public forum, a public library may impose reasonable “time, place, and manner” restrictions (policies) on patron behavior. </a:t>
            </a:r>
          </a:p>
          <a:p>
            <a:pPr algn="l"/>
            <a:endParaRPr lang="en-US" dirty="0"/>
          </a:p>
        </p:txBody>
      </p:sp>
      <p:pic>
        <p:nvPicPr>
          <p:cNvPr id="4" name="Picture 3">
            <a:extLst>
              <a:ext uri="{FF2B5EF4-FFF2-40B4-BE49-F238E27FC236}">
                <a16:creationId xmlns:a16="http://schemas.microsoft.com/office/drawing/2014/main" id="{400139F1-038C-CCFF-C04B-646137317A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81800" y="5740715"/>
            <a:ext cx="4800600" cy="888111"/>
          </a:xfrm>
          <a:prstGeom prst="rect">
            <a:avLst/>
          </a:prstGeom>
        </p:spPr>
      </p:pic>
      <p:pic>
        <p:nvPicPr>
          <p:cNvPr id="5" name="Picture 4">
            <a:extLst>
              <a:ext uri="{FF2B5EF4-FFF2-40B4-BE49-F238E27FC236}">
                <a16:creationId xmlns:a16="http://schemas.microsoft.com/office/drawing/2014/main" id="{E7F58B1A-E778-81CC-0E88-EDFBEAA340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611" y="5497032"/>
            <a:ext cx="3657600" cy="1137611"/>
          </a:xfrm>
          <a:prstGeom prst="rect">
            <a:avLst/>
          </a:prstGeom>
        </p:spPr>
      </p:pic>
    </p:spTree>
    <p:extLst>
      <p:ext uri="{BB962C8B-B14F-4D97-AF65-F5344CB8AC3E}">
        <p14:creationId xmlns:p14="http://schemas.microsoft.com/office/powerpoint/2010/main" val="195222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ABC2FF-CB47-4E98-9AB3-E7EA1E0318A9}"/>
              </a:ext>
            </a:extLst>
          </p:cNvPr>
          <p:cNvSpPr>
            <a:spLocks noGrp="1"/>
          </p:cNvSpPr>
          <p:nvPr>
            <p:ph type="ctrTitle"/>
          </p:nvPr>
        </p:nvSpPr>
        <p:spPr>
          <a:xfrm>
            <a:off x="1524000" y="-757585"/>
            <a:ext cx="9144000" cy="2387600"/>
          </a:xfrm>
        </p:spPr>
        <p:txBody>
          <a:bodyPr>
            <a:normAutofit/>
          </a:bodyPr>
          <a:lstStyle/>
          <a:p>
            <a:r>
              <a:rPr lang="en-US" dirty="0"/>
              <a:t>Intellectual Freedom</a:t>
            </a:r>
          </a:p>
        </p:txBody>
      </p:sp>
      <p:sp>
        <p:nvSpPr>
          <p:cNvPr id="7" name="Subtitle 2">
            <a:extLst>
              <a:ext uri="{FF2B5EF4-FFF2-40B4-BE49-F238E27FC236}">
                <a16:creationId xmlns:a16="http://schemas.microsoft.com/office/drawing/2014/main" id="{1418CE69-B9AB-4034-80A3-D3110D94F83F}"/>
              </a:ext>
            </a:extLst>
          </p:cNvPr>
          <p:cNvSpPr>
            <a:spLocks noGrp="1"/>
          </p:cNvSpPr>
          <p:nvPr>
            <p:ph type="subTitle" idx="1"/>
          </p:nvPr>
        </p:nvSpPr>
        <p:spPr>
          <a:xfrm>
            <a:off x="595312" y="1836573"/>
            <a:ext cx="11001375" cy="4110036"/>
          </a:xfrm>
        </p:spPr>
        <p:txBody>
          <a:bodyPr>
            <a:normAutofit fontScale="92500" lnSpcReduction="20000"/>
          </a:bodyPr>
          <a:lstStyle/>
          <a:p>
            <a:pPr algn="l" eaLnBrk="1" hangingPunct="1">
              <a:lnSpc>
                <a:spcPct val="100000"/>
              </a:lnSpc>
              <a:spcBef>
                <a:spcPts val="200"/>
              </a:spcBef>
              <a:buFont typeface="Wingdings" panose="05000000000000000000" pitchFamily="2" charset="2"/>
              <a:buNone/>
              <a:defRPr/>
            </a:pPr>
            <a:r>
              <a:rPr lang="en-US" sz="2800" b="1" dirty="0"/>
              <a:t>Intellectual freedom </a:t>
            </a:r>
            <a:r>
              <a:rPr lang="en-US" sz="2800" dirty="0"/>
              <a:t>is the right of unrestricted access to information and ideas, protected by the First Amendment. </a:t>
            </a:r>
          </a:p>
          <a:p>
            <a:pPr marL="0" indent="0" algn="l" eaLnBrk="1" hangingPunct="1">
              <a:buNone/>
              <a:defRPr/>
            </a:pPr>
            <a:endParaRPr lang="en-US" sz="2600" dirty="0"/>
          </a:p>
          <a:p>
            <a:pPr algn="l" eaLnBrk="1" hangingPunct="1">
              <a:buFont typeface="Wingdings" panose="05000000000000000000" pitchFamily="2" charset="2"/>
              <a:buNone/>
              <a:defRPr/>
            </a:pPr>
            <a:r>
              <a:rPr lang="en-US" sz="2800" b="1" dirty="0"/>
              <a:t>Protected Speech</a:t>
            </a:r>
            <a:endParaRPr lang="en-US" sz="2800" dirty="0"/>
          </a:p>
          <a:p>
            <a:pPr algn="l" eaLnBrk="1" hangingPunct="1">
              <a:buFont typeface="Wingdings" panose="05000000000000000000" pitchFamily="2" charset="2"/>
              <a:buNone/>
              <a:defRPr/>
            </a:pPr>
            <a:r>
              <a:rPr lang="en-US" sz="2800" dirty="0"/>
              <a:t>The First Amendment applies to government entities, not private entities. A store owner can make his or her own rules.  The library trustees have to function within government rules and regulations.</a:t>
            </a:r>
          </a:p>
          <a:p>
            <a:pPr algn="l" eaLnBrk="1" hangingPunct="1">
              <a:buFont typeface="Wingdings" panose="05000000000000000000" pitchFamily="2" charset="2"/>
              <a:buNone/>
              <a:defRPr/>
            </a:pPr>
            <a:endParaRPr lang="en-US" sz="2800" dirty="0"/>
          </a:p>
          <a:p>
            <a:pPr algn="l" eaLnBrk="1" hangingPunct="1">
              <a:buFont typeface="Wingdings" panose="05000000000000000000" pitchFamily="2" charset="2"/>
              <a:buNone/>
              <a:defRPr/>
            </a:pPr>
            <a:r>
              <a:rPr lang="en-US" sz="2800" dirty="0"/>
              <a:t>We are legally bound to follow our policies and they cannot be created in a way that limits a person’s First Amendment protection.  And students, in a public school setting, are also protected.</a:t>
            </a:r>
          </a:p>
          <a:p>
            <a:pPr algn="l"/>
            <a:endParaRPr lang="en-US" dirty="0"/>
          </a:p>
        </p:txBody>
      </p:sp>
    </p:spTree>
    <p:extLst>
      <p:ext uri="{BB962C8B-B14F-4D97-AF65-F5344CB8AC3E}">
        <p14:creationId xmlns:p14="http://schemas.microsoft.com/office/powerpoint/2010/main" val="17536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CB9F01-D967-432D-BE45-D7EE23876CED}"/>
              </a:ext>
            </a:extLst>
          </p:cNvPr>
          <p:cNvSpPr>
            <a:spLocks noGrp="1"/>
          </p:cNvSpPr>
          <p:nvPr>
            <p:ph type="ctrTitle"/>
          </p:nvPr>
        </p:nvSpPr>
        <p:spPr>
          <a:xfrm>
            <a:off x="1524000" y="-757585"/>
            <a:ext cx="9144000" cy="2387600"/>
          </a:xfrm>
        </p:spPr>
        <p:txBody>
          <a:bodyPr>
            <a:normAutofit/>
          </a:bodyPr>
          <a:lstStyle/>
          <a:p>
            <a:r>
              <a:rPr lang="en-US" dirty="0"/>
              <a:t>Censorship</a:t>
            </a:r>
          </a:p>
        </p:txBody>
      </p:sp>
      <p:sp>
        <p:nvSpPr>
          <p:cNvPr id="7" name="Subtitle 2">
            <a:extLst>
              <a:ext uri="{FF2B5EF4-FFF2-40B4-BE49-F238E27FC236}">
                <a16:creationId xmlns:a16="http://schemas.microsoft.com/office/drawing/2014/main" id="{43703473-0EDF-4A23-9B7B-4F6CD0807EB0}"/>
              </a:ext>
            </a:extLst>
          </p:cNvPr>
          <p:cNvSpPr>
            <a:spLocks noGrp="1"/>
          </p:cNvSpPr>
          <p:nvPr>
            <p:ph type="subTitle" idx="1"/>
          </p:nvPr>
        </p:nvSpPr>
        <p:spPr>
          <a:xfrm>
            <a:off x="1876425" y="2198523"/>
            <a:ext cx="8458200" cy="4110036"/>
          </a:xfrm>
        </p:spPr>
        <p:txBody>
          <a:bodyPr>
            <a:normAutofit/>
          </a:bodyPr>
          <a:lstStyle/>
          <a:p>
            <a:pPr algn="l" eaLnBrk="1" hangingPunct="1">
              <a:buFont typeface="Wingdings" panose="05000000000000000000" pitchFamily="2" charset="2"/>
              <a:buNone/>
              <a:defRPr/>
            </a:pPr>
            <a:r>
              <a:rPr lang="en-US" sz="2600" b="1" dirty="0" err="1"/>
              <a:t>Censorhip</a:t>
            </a:r>
            <a:r>
              <a:rPr lang="en-US" sz="2600" b="1" dirty="0"/>
              <a:t> </a:t>
            </a:r>
            <a:r>
              <a:rPr lang="en-US" sz="2600" dirty="0"/>
              <a:t>is the efforts to ban, prohibit, remove, label or restrict library materials, based on the belief that the materials will corrupt children, offend the unwary reader, or undermine moral values.</a:t>
            </a:r>
          </a:p>
          <a:p>
            <a:pPr algn="l"/>
            <a:endParaRPr lang="en-US" dirty="0"/>
          </a:p>
        </p:txBody>
      </p:sp>
      <p:pic>
        <p:nvPicPr>
          <p:cNvPr id="2" name="Picture 1">
            <a:extLst>
              <a:ext uri="{FF2B5EF4-FFF2-40B4-BE49-F238E27FC236}">
                <a16:creationId xmlns:a16="http://schemas.microsoft.com/office/drawing/2014/main" id="{286CA0C1-7FFC-69EE-0E4C-B028BB5AF5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81800" y="5740715"/>
            <a:ext cx="4800600" cy="888111"/>
          </a:xfrm>
          <a:prstGeom prst="rect">
            <a:avLst/>
          </a:prstGeom>
        </p:spPr>
      </p:pic>
      <p:pic>
        <p:nvPicPr>
          <p:cNvPr id="3" name="Picture 2">
            <a:extLst>
              <a:ext uri="{FF2B5EF4-FFF2-40B4-BE49-F238E27FC236}">
                <a16:creationId xmlns:a16="http://schemas.microsoft.com/office/drawing/2014/main" id="{CC52C813-3ECD-A5E5-54D1-05F8153294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611" y="5497032"/>
            <a:ext cx="3657600" cy="1137611"/>
          </a:xfrm>
          <a:prstGeom prst="rect">
            <a:avLst/>
          </a:prstGeom>
        </p:spPr>
      </p:pic>
    </p:spTree>
    <p:extLst>
      <p:ext uri="{BB962C8B-B14F-4D97-AF65-F5344CB8AC3E}">
        <p14:creationId xmlns:p14="http://schemas.microsoft.com/office/powerpoint/2010/main" val="90240268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ILA Annual Conference PPT" id="{3DDD35F1-EE66-CE4C-82C1-A395A19691B2}" vid="{5C1C35BF-E833-F148-8C7E-1B7C347224C4}"/>
    </a:ext>
  </a:extLst>
</a:theme>
</file>

<file path=ppt/theme/theme4.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219A4B6F1B6F4A805B028BA5DE83B2" ma:contentTypeVersion="7" ma:contentTypeDescription="Create a new document." ma:contentTypeScope="" ma:versionID="162b38ba6776ced224ca5f34a8bdcabf">
  <xsd:schema xmlns:xsd="http://www.w3.org/2001/XMLSchema" xmlns:xs="http://www.w3.org/2001/XMLSchema" xmlns:p="http://schemas.microsoft.com/office/2006/metadata/properties" xmlns:ns3="5430339e-5a40-42d3-bdc6-deb46b6fc6c2" xmlns:ns4="ef680bac-dbc2-49a0-aa6a-eab4dbbe67df" targetNamespace="http://schemas.microsoft.com/office/2006/metadata/properties" ma:root="true" ma:fieldsID="b8367bc3437c3d283690be27444a712e" ns3:_="" ns4:_="">
    <xsd:import namespace="5430339e-5a40-42d3-bdc6-deb46b6fc6c2"/>
    <xsd:import namespace="ef680bac-dbc2-49a0-aa6a-eab4dbbe67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0339e-5a40-42d3-bdc6-deb46b6fc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680bac-dbc2-49a0-aa6a-eab4dbbe67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7DE3FB-FC88-4813-AB98-568FCCF2C170}">
  <ds:schemaRefs>
    <ds:schemaRef ds:uri="http://schemas.microsoft.com/sharepoint/v3/contenttype/forms"/>
  </ds:schemaRefs>
</ds:datastoreItem>
</file>

<file path=customXml/itemProps2.xml><?xml version="1.0" encoding="utf-8"?>
<ds:datastoreItem xmlns:ds="http://schemas.openxmlformats.org/officeDocument/2006/customXml" ds:itemID="{9BB13A5B-60E9-48BE-92F1-0ACA2C9E00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0339e-5a40-42d3-bdc6-deb46b6fc6c2"/>
    <ds:schemaRef ds:uri="ef680bac-dbc2-49a0-aa6a-eab4dbbe6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5DA99D-84F0-46A0-A4DE-14050C27F606}">
  <ds:schemaRefs>
    <ds:schemaRef ds:uri="http://schemas.microsoft.com/office/2006/documentManagement/types"/>
    <ds:schemaRef ds:uri="http://purl.org/dc/elements/1.1/"/>
    <ds:schemaRef ds:uri="http://schemas.microsoft.com/office/infopath/2007/PartnerControls"/>
    <ds:schemaRef ds:uri="http://purl.org/dc/terms/"/>
    <ds:schemaRef ds:uri="5430339e-5a40-42d3-bdc6-deb46b6fc6c2"/>
    <ds:schemaRef ds:uri="ef680bac-dbc2-49a0-aa6a-eab4dbbe67df"/>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TM03457444[[fn=Basis]]</Template>
  <TotalTime>2618</TotalTime>
  <Words>1456</Words>
  <Application>Microsoft Office PowerPoint</Application>
  <PresentationFormat>Widescreen</PresentationFormat>
  <Paragraphs>203</Paragraphs>
  <Slides>42</Slides>
  <Notes>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42</vt:i4>
      </vt:variant>
    </vt:vector>
  </HeadingPairs>
  <TitlesOfParts>
    <vt:vector size="58" baseType="lpstr">
      <vt:lpstr>Arial</vt:lpstr>
      <vt:lpstr>Calibri</vt:lpstr>
      <vt:lpstr>Calibri Light</vt:lpstr>
      <vt:lpstr>Corbel</vt:lpstr>
      <vt:lpstr>Georgia</vt:lpstr>
      <vt:lpstr>Georgia Pro</vt:lpstr>
      <vt:lpstr>Gill Sans MT</vt:lpstr>
      <vt:lpstr>Helvetica</vt:lpstr>
      <vt:lpstr>Noto Sans Symbols</vt:lpstr>
      <vt:lpstr>Symbol</vt:lpstr>
      <vt:lpstr>Times New Roman</vt:lpstr>
      <vt:lpstr>Wingdings</vt:lpstr>
      <vt:lpstr>Basis</vt:lpstr>
      <vt:lpstr>1_Presentation11</vt:lpstr>
      <vt:lpstr>Office Theme</vt:lpstr>
      <vt:lpstr>Parcel</vt:lpstr>
      <vt:lpstr>De-escalation: A Crucial Tool in Libraries for Promoting Intellectual Freedom  Moderators: Betsy Mahoney and Julia Nephew;  Presenters: Janice Del Negro, Joyce McIntosh, and Steven Ward</vt:lpstr>
      <vt:lpstr>The First Amendment, Challenges, and You</vt:lpstr>
      <vt:lpstr>Where are we at today?</vt:lpstr>
      <vt:lpstr>Where are we at today?</vt:lpstr>
      <vt:lpstr>Where are we at today?</vt:lpstr>
      <vt:lpstr>PowerPoint Presentation</vt:lpstr>
      <vt:lpstr>A Limited Public Forum</vt:lpstr>
      <vt:lpstr>Intellectual Freedom</vt:lpstr>
      <vt:lpstr>Censorship</vt:lpstr>
      <vt:lpstr>But this content is:</vt:lpstr>
      <vt:lpstr>Obscenity</vt:lpstr>
      <vt:lpstr>Harmful to Minors</vt:lpstr>
      <vt:lpstr>With challenges to materials always remember:</vt:lpstr>
      <vt:lpstr>PowerPoint Presentation</vt:lpstr>
      <vt:lpstr>De-escalation:   A Crucial Tool in  Libraries for Promoting  Intellectual Freedom</vt:lpstr>
      <vt:lpstr>PowerPoint Presentation</vt:lpstr>
      <vt:lpstr>PowerPoint Presentation</vt:lpstr>
      <vt:lpstr>PowerPoint Presentation</vt:lpstr>
      <vt:lpstr>PowerPoint Presentation</vt:lpstr>
      <vt:lpstr>PowerPoint Presentation</vt:lpstr>
      <vt:lpstr>PowerPoint Presentation</vt:lpstr>
      <vt:lpstr>De-Escalating Challenges </vt:lpstr>
      <vt:lpstr>Individual Challenges</vt:lpstr>
      <vt:lpstr>Policy is Good.</vt:lpstr>
      <vt:lpstr>Stay calm. (This is easier said than done.)</vt:lpstr>
      <vt:lpstr>Breathe. </vt:lpstr>
      <vt:lpstr>De-escalation info:</vt:lpstr>
      <vt:lpstr>De-Escalation Tips: </vt:lpstr>
      <vt:lpstr>Listen </vt:lpstr>
      <vt:lpstr>Active listening: </vt:lpstr>
      <vt:lpstr> Offer </vt:lpstr>
      <vt:lpstr>Wait</vt:lpstr>
      <vt:lpstr>Look</vt:lpstr>
      <vt:lpstr>Incline</vt:lpstr>
      <vt:lpstr>Nod </vt:lpstr>
      <vt:lpstr>Express </vt:lpstr>
      <vt:lpstr>We wish it was that easy.</vt:lpstr>
      <vt:lpstr>Control is an Illusion</vt:lpstr>
      <vt:lpstr>Practice</vt:lpstr>
      <vt:lpstr>What story are we telling?</vt:lpstr>
      <vt:lpstr>Organized political challenges…</vt:lpstr>
      <vt:lpstr>Transparent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Robinson</dc:creator>
  <cp:lastModifiedBy>Swanson, Nicole Marie</cp:lastModifiedBy>
  <cp:revision>70</cp:revision>
  <dcterms:created xsi:type="dcterms:W3CDTF">2019-08-12T20:44:39Z</dcterms:created>
  <dcterms:modified xsi:type="dcterms:W3CDTF">2023-01-31T20:50:08Z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0x01010036219A4B6F1B6F4A805B028BA5DE83B2</vt:lpwstr>
  </property>
</Properties>
</file>